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0"/>
  </p:notesMasterIdLst>
  <p:sldIdLst>
    <p:sldId id="275" r:id="rId3"/>
    <p:sldId id="283" r:id="rId4"/>
    <p:sldId id="259" r:id="rId5"/>
    <p:sldId id="260" r:id="rId6"/>
    <p:sldId id="279" r:id="rId7"/>
    <p:sldId id="277" r:id="rId8"/>
    <p:sldId id="263" r:id="rId9"/>
    <p:sldId id="264" r:id="rId10"/>
    <p:sldId id="262" r:id="rId11"/>
    <p:sldId id="282" r:id="rId12"/>
    <p:sldId id="267" r:id="rId13"/>
    <p:sldId id="272" r:id="rId14"/>
    <p:sldId id="268" r:id="rId15"/>
    <p:sldId id="281" r:id="rId16"/>
    <p:sldId id="271" r:id="rId17"/>
    <p:sldId id="274" r:id="rId18"/>
    <p:sldId id="280"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41"/>
    <p:restoredTop sz="82912"/>
  </p:normalViewPr>
  <p:slideViewPr>
    <p:cSldViewPr snapToGrid="0">
      <p:cViewPr varScale="1">
        <p:scale>
          <a:sx n="71" d="100"/>
          <a:sy n="71" d="100"/>
        </p:scale>
        <p:origin x="176"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BA60A-6737-C24E-AF19-E9621358D972}" type="datetimeFigureOut">
              <a:rPr kumimoji="1" lang="ja-JP" altLang="en-US" smtClean="0"/>
              <a:t>2023/4/6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059C6-7D77-984E-A731-CF95A201980D}" type="slidenum">
              <a:rPr kumimoji="1" lang="ja-JP" altLang="en-US" smtClean="0"/>
              <a:t>‹#›</a:t>
            </a:fld>
            <a:endParaRPr kumimoji="1" lang="ja-JP" altLang="en-US"/>
          </a:p>
        </p:txBody>
      </p:sp>
    </p:spTree>
    <p:extLst>
      <p:ext uri="{BB962C8B-B14F-4D97-AF65-F5344CB8AC3E}">
        <p14:creationId xmlns:p14="http://schemas.microsoft.com/office/powerpoint/2010/main" val="42069952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0" i="0" dirty="0">
                <a:solidFill>
                  <a:srgbClr val="D1D5DB"/>
                </a:solidFill>
                <a:effectLst/>
                <a:latin typeface="Söhne"/>
              </a:rPr>
              <a:t>Our product, named Hackathon Attestation, strives to introduce a fresh ecosystem that strengthens ongoing innovation and teamwork after hackathon events, promoting growth and collaboration even when the event has finished.</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First, let’s explain the attestation part. In this phase, the goals are setting milestones, obtaining attestations from sponsors, and receiving donations. Here’s a breakdown of each step:</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10</a:t>
            </a:fld>
            <a:endParaRPr kumimoji="1" lang="ja-JP" altLang="en-US"/>
          </a:p>
        </p:txBody>
      </p:sp>
    </p:spTree>
    <p:extLst>
      <p:ext uri="{BB962C8B-B14F-4D97-AF65-F5344CB8AC3E}">
        <p14:creationId xmlns:p14="http://schemas.microsoft.com/office/powerpoint/2010/main" val="544596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mj-lt"/>
              <a:buAutoNum type="arabicPeriod"/>
            </a:pPr>
            <a:r>
              <a:rPr lang="en-US" altLang="ja-JP" b="0" i="0" dirty="0">
                <a:solidFill>
                  <a:srgbClr val="D1D5DB"/>
                </a:solidFill>
                <a:effectLst/>
                <a:latin typeface="Söhne"/>
              </a:rPr>
              <a:t>Milestone Setting: The project owner determines the project milestones and their corresponding deadlines. </a:t>
            </a:r>
          </a:p>
          <a:p>
            <a:pPr algn="l">
              <a:buFont typeface="+mj-lt"/>
              <a:buAutoNum type="arabicPeriod"/>
            </a:pPr>
            <a:endParaRPr lang="en-US" altLang="ja-JP" b="0" i="0" dirty="0">
              <a:solidFill>
                <a:srgbClr val="D1D5DB"/>
              </a:solidFill>
              <a:effectLst/>
              <a:latin typeface="Söhne"/>
            </a:endParaRPr>
          </a:p>
          <a:p>
            <a:pPr algn="l">
              <a:buFont typeface="+mj-lt"/>
              <a:buAutoNum type="arabicPeriod"/>
            </a:pPr>
            <a:r>
              <a:rPr lang="en-US" altLang="ja-JP" b="0" i="0" dirty="0">
                <a:solidFill>
                  <a:srgbClr val="D1D5DB"/>
                </a:solidFill>
                <a:effectLst/>
                <a:latin typeface="Söhne"/>
              </a:rPr>
              <a:t>Attestation from Sponsors: Using OP Attestation, sponsors or investors can write attestations for the project using their Ethereum addresses. </a:t>
            </a:r>
          </a:p>
          <a:p>
            <a:pPr algn="l">
              <a:buFont typeface="+mj-lt"/>
              <a:buAutoNum type="arabicPeriod"/>
            </a:pPr>
            <a:endParaRPr lang="en-US" altLang="ja-JP" b="0" i="0" dirty="0">
              <a:solidFill>
                <a:srgbClr val="D1D5DB"/>
              </a:solidFill>
              <a:effectLst/>
              <a:latin typeface="Söhne"/>
            </a:endParaRPr>
          </a:p>
          <a:p>
            <a:pPr algn="l">
              <a:buFont typeface="+mj-lt"/>
              <a:buAutoNum type="arabicPeriod"/>
            </a:pPr>
            <a:r>
              <a:rPr lang="en-US" altLang="ja-JP" b="0" i="0" dirty="0">
                <a:solidFill>
                  <a:srgbClr val="D1D5DB"/>
                </a:solidFill>
                <a:effectLst/>
                <a:latin typeface="Söhne"/>
              </a:rPr>
              <a:t>Donations: With the project milestones set and attestations obtained, interested users can confidently donate to support the project’s development. These donations provide the necessary funding to help the project team work towards achieving the established milestones.</a:t>
            </a:r>
          </a:p>
          <a:p>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11</a:t>
            </a:fld>
            <a:endParaRPr kumimoji="1" lang="ja-JP" altLang="en-US"/>
          </a:p>
        </p:txBody>
      </p:sp>
    </p:spTree>
    <p:extLst>
      <p:ext uri="{BB962C8B-B14F-4D97-AF65-F5344CB8AC3E}">
        <p14:creationId xmlns:p14="http://schemas.microsoft.com/office/powerpoint/2010/main" val="261251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The project team ought to persistently work towards accomplishing the defined milestones, securing progress and triumph for the project. Consistent communication and cooperation within the team, along with sponsors and backers, will help sustain momentum and propel the project onward.</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12</a:t>
            </a:fld>
            <a:endParaRPr kumimoji="1" lang="ja-JP" altLang="en-US"/>
          </a:p>
        </p:txBody>
      </p:sp>
    </p:spTree>
    <p:extLst>
      <p:ext uri="{BB962C8B-B14F-4D97-AF65-F5344CB8AC3E}">
        <p14:creationId xmlns:p14="http://schemas.microsoft.com/office/powerpoint/2010/main" val="2135280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As the deadline nears, sponsors employ </a:t>
            </a:r>
            <a:r>
              <a:rPr lang="en-US" altLang="ja-JP" b="0" i="0" dirty="0" err="1">
                <a:solidFill>
                  <a:srgbClr val="D1D5DB"/>
                </a:solidFill>
                <a:effectLst/>
                <a:latin typeface="Söhne"/>
              </a:rPr>
              <a:t>oSnap’s</a:t>
            </a:r>
            <a:r>
              <a:rPr lang="en-US" altLang="ja-JP" b="0" i="0" dirty="0">
                <a:solidFill>
                  <a:srgbClr val="D1D5DB"/>
                </a:solidFill>
                <a:effectLst/>
                <a:latin typeface="Söhne"/>
              </a:rPr>
              <a:t> capabilities to carry out off-chain voting for donors to decide if the milestone is reached. The voting outcomes are confirmed through UMA, and once voting is finished, funds from the Gnosis Safe, where donations were stored, are moved to a withdrawal contract.</a:t>
            </a:r>
          </a:p>
          <a:p>
            <a:pPr algn="l"/>
            <a:endParaRPr lang="en-US" altLang="ja-JP" b="0" i="0" dirty="0">
              <a:solidFill>
                <a:srgbClr val="D1D5DB"/>
              </a:solidFill>
              <a:effectLst/>
              <a:latin typeface="Söhne"/>
            </a:endParaRPr>
          </a:p>
          <a:p>
            <a:pPr algn="l"/>
            <a:r>
              <a:rPr lang="en-US" altLang="ja-JP" b="0" i="0" dirty="0">
                <a:solidFill>
                  <a:srgbClr val="D1D5DB"/>
                </a:solidFill>
                <a:effectLst/>
                <a:latin typeface="Söhne"/>
              </a:rPr>
              <a:t>(</a:t>
            </a:r>
            <a:r>
              <a:rPr lang="en-US" altLang="ja-JP" b="0" i="0" dirty="0" err="1">
                <a:solidFill>
                  <a:srgbClr val="D1D5DB"/>
                </a:solidFill>
                <a:effectLst/>
                <a:latin typeface="Söhne"/>
              </a:rPr>
              <a:t>oSnap</a:t>
            </a:r>
            <a:r>
              <a:rPr lang="en-US" altLang="ja-JP" b="0" i="0" dirty="0">
                <a:solidFill>
                  <a:srgbClr val="D1D5DB"/>
                </a:solidFill>
                <a:effectLst/>
                <a:latin typeface="Söhne"/>
              </a:rPr>
              <a:t> offers a smooth solution for handling these procedures, guaranteeing an effective and transparent system for milestone evaluation and fund distribution. This method enables project teams and backers to trust the development progress and the appropriate allocation of resources.)</a:t>
            </a:r>
          </a:p>
          <a:p>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13</a:t>
            </a:fld>
            <a:endParaRPr kumimoji="1" lang="ja-JP" altLang="en-US"/>
          </a:p>
        </p:txBody>
      </p:sp>
    </p:spTree>
    <p:extLst>
      <p:ext uri="{BB962C8B-B14F-4D97-AF65-F5344CB8AC3E}">
        <p14:creationId xmlns:p14="http://schemas.microsoft.com/office/powerpoint/2010/main" val="2927904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Once the voting is complete, the funds’ eligible recipients depend on the outcomes. If the vote is successful, the product owner can obtain the donations as initially intended. However, if the vote fails, the donors can individually withdraw their contributions.</a:t>
            </a:r>
          </a:p>
          <a:p>
            <a:pPr algn="l"/>
            <a:r>
              <a:rPr lang="en-US" altLang="ja-JP" b="0" i="0" dirty="0">
                <a:solidFill>
                  <a:srgbClr val="D1D5DB"/>
                </a:solidFill>
                <a:effectLst/>
                <a:latin typeface="Söhne"/>
              </a:rPr>
              <a:t>This setup guarantees a just and transparent procedure, where funds are allocated according to the project’s success in reaching milestones, and donors can trust that their donations are used effectively.</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15</a:t>
            </a:fld>
            <a:endParaRPr kumimoji="1" lang="ja-JP" altLang="en-US"/>
          </a:p>
        </p:txBody>
      </p:sp>
    </p:spTree>
    <p:extLst>
      <p:ext uri="{BB962C8B-B14F-4D97-AF65-F5344CB8AC3E}">
        <p14:creationId xmlns:p14="http://schemas.microsoft.com/office/powerpoint/2010/main" val="2554122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In summary, this process offers advantages for all parties involved:</a:t>
            </a:r>
          </a:p>
          <a:p>
            <a:pPr algn="l"/>
            <a:r>
              <a:rPr lang="en-US" altLang="ja-JP" b="0" i="0" dirty="0">
                <a:solidFill>
                  <a:srgbClr val="D1D5DB"/>
                </a:solidFill>
                <a:effectLst/>
                <a:latin typeface="Söhne"/>
              </a:rPr>
              <a:t>Sponsors can efficiently back and oversee projects, making sure they support promising and trustworthy endeavors. Project owners obtain the required funding and confirmation based on their performance, inspiring them to work hard and reach milestones. Donors can contribute with confidence, aware that their donations are connected to milestone achievements and can be returned if the project falls short of expectations. This system brings transparency and reassurance for donors, cultivating trust in the projects they endorse.</a:t>
            </a:r>
          </a:p>
          <a:p>
            <a:endParaRPr kumimoji="1" lang="en-US" altLang="ja-JP" dirty="0"/>
          </a:p>
          <a:p>
            <a:r>
              <a:rPr kumimoji="1" lang="en-US" altLang="ja-JP" dirty="0"/>
              <a:t>By implementing this process, we create a win-win situation for all parties involved, promoting successful post-hackathon project development and fostering a supportive ecosystem.</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16</a:t>
            </a:fld>
            <a:endParaRPr kumimoji="1" lang="ja-JP" altLang="en-US"/>
          </a:p>
        </p:txBody>
      </p:sp>
    </p:spTree>
    <p:extLst>
      <p:ext uri="{BB962C8B-B14F-4D97-AF65-F5344CB8AC3E}">
        <p14:creationId xmlns:p14="http://schemas.microsoft.com/office/powerpoint/2010/main" val="3008594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During this hackathon, we’ve suggested this process and focused on creating the contracts and front-end elements. We believe that hackathons generate numerous promising projects with immense potential. Our aim is to aid these projects in expanding and becoming more impactful by offering a supportive ecosystem that encourages success and guarantees transparent funding and validation. We aspire for our solution to create a substantial impact in the hackathon community and beyond.</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17</a:t>
            </a:fld>
            <a:endParaRPr kumimoji="1" lang="ja-JP" altLang="en-US"/>
          </a:p>
        </p:txBody>
      </p:sp>
    </p:spTree>
    <p:extLst>
      <p:ext uri="{BB962C8B-B14F-4D97-AF65-F5344CB8AC3E}">
        <p14:creationId xmlns:p14="http://schemas.microsoft.com/office/powerpoint/2010/main" val="362265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It’s quite hard! </a:t>
            </a:r>
            <a:r>
              <a:rPr lang="ja-JP" altLang="en-US" b="0" i="0">
                <a:solidFill>
                  <a:srgbClr val="D1D5DB"/>
                </a:solidFill>
                <a:effectLst/>
                <a:latin typeface="Söhne"/>
              </a:rPr>
              <a:t>😢 </a:t>
            </a:r>
            <a:r>
              <a:rPr lang="en-US" altLang="ja-JP" b="0" i="0" dirty="0">
                <a:solidFill>
                  <a:srgbClr val="D1D5DB"/>
                </a:solidFill>
                <a:effectLst/>
                <a:latin typeface="Söhne"/>
              </a:rPr>
              <a:t>Obstacles in hackathon-related projects include: 1. Dealing with limited funding. 2. Experiencing challenges in tracking and assessing project progress. 3. Unsure about user involvement and interest.</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2</a:t>
            </a:fld>
            <a:endParaRPr kumimoji="1" lang="ja-JP" altLang="en-US"/>
          </a:p>
        </p:txBody>
      </p:sp>
    </p:spTree>
    <p:extLst>
      <p:ext uri="{BB962C8B-B14F-4D97-AF65-F5344CB8AC3E}">
        <p14:creationId xmlns:p14="http://schemas.microsoft.com/office/powerpoint/2010/main" val="2256776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ja-JP" b="0" i="0" dirty="0">
                <a:solidFill>
                  <a:srgbClr val="D1D5DB"/>
                </a:solidFill>
                <a:effectLst/>
                <a:latin typeface="Söhne"/>
              </a:rPr>
              <a:t>A year ago, I joined a hackathon too. Luckily, I formed a team and made the most of the event’s opportunity. With luck and dedication, our team has succeeded in collaborating until today.</a:t>
            </a:r>
          </a:p>
          <a:p>
            <a:pPr algn="l"/>
            <a:r>
              <a:rPr lang="en-US" altLang="ja-JP" b="0" i="0" dirty="0">
                <a:solidFill>
                  <a:srgbClr val="D1D5DB"/>
                </a:solidFill>
                <a:effectLst/>
                <a:latin typeface="Söhne"/>
              </a:rPr>
              <a:t>Looking back, I found some crucial factors that have allowed us to keep working together so far:</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Luckily, an angel investor noticed our project at the hackathon, leading to connections with more investors and projects, and generating valuable opportunities.</a:t>
            </a:r>
          </a:p>
          <a:p>
            <a:pPr algn="l"/>
            <a:r>
              <a:rPr lang="en-US" altLang="ja-JP" b="0" i="0" dirty="0">
                <a:solidFill>
                  <a:srgbClr val="D1D5DB"/>
                </a:solidFill>
                <a:effectLst/>
                <a:latin typeface="Söhne"/>
              </a:rPr>
              <a:t>Utilizing platforms like </a:t>
            </a:r>
            <a:r>
              <a:rPr lang="en-US" altLang="ja-JP" b="0" i="0" dirty="0" err="1">
                <a:solidFill>
                  <a:srgbClr val="D1D5DB"/>
                </a:solidFill>
                <a:effectLst/>
                <a:latin typeface="Söhne"/>
              </a:rPr>
              <a:t>Gitcoin</a:t>
            </a:r>
            <a:r>
              <a:rPr lang="en-US" altLang="ja-JP" b="0" i="0" dirty="0">
                <a:solidFill>
                  <a:srgbClr val="D1D5DB"/>
                </a:solidFill>
                <a:effectLst/>
                <a:latin typeface="Söhne"/>
              </a:rPr>
              <a:t>, we measured user interest and expectations for our product, which helped validate our concept and gain backing.</a:t>
            </a:r>
          </a:p>
          <a:p>
            <a:pPr algn="l"/>
            <a:r>
              <a:rPr lang="en-US" altLang="ja-JP" b="0" i="0" dirty="0">
                <a:solidFill>
                  <a:srgbClr val="D1D5DB"/>
                </a:solidFill>
                <a:effectLst/>
                <a:latin typeface="Söhne"/>
              </a:rPr>
              <a:t>Obtaining milestone-based grants from </a:t>
            </a:r>
            <a:r>
              <a:rPr lang="en-US" altLang="ja-JP" b="0" i="0" dirty="0" err="1">
                <a:solidFill>
                  <a:srgbClr val="D1D5DB"/>
                </a:solidFill>
                <a:effectLst/>
                <a:latin typeface="Söhne"/>
              </a:rPr>
              <a:t>StarkNet</a:t>
            </a:r>
            <a:r>
              <a:rPr lang="en-US" altLang="ja-JP" b="0" i="0" dirty="0">
                <a:solidFill>
                  <a:srgbClr val="D1D5DB"/>
                </a:solidFill>
                <a:effectLst/>
                <a:latin typeface="Söhne"/>
              </a:rPr>
              <a:t> eased our financial worries and let us concentrate on development, making sure the project advanced smoothly.</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4</a:t>
            </a:fld>
            <a:endParaRPr kumimoji="1" lang="ja-JP" altLang="en-US"/>
          </a:p>
        </p:txBody>
      </p:sp>
    </p:spTree>
    <p:extLst>
      <p:ext uri="{BB962C8B-B14F-4D97-AF65-F5344CB8AC3E}">
        <p14:creationId xmlns:p14="http://schemas.microsoft.com/office/powerpoint/2010/main" val="3118199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In this hackathon, my goal is to suggest a solution that simplifies establishing the positive conditions I’ve encountered, assisting other projects in flourishing and achieving success similarly.</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5</a:t>
            </a:fld>
            <a:endParaRPr kumimoji="1" lang="ja-JP" altLang="en-US"/>
          </a:p>
        </p:txBody>
      </p:sp>
    </p:spTree>
    <p:extLst>
      <p:ext uri="{BB962C8B-B14F-4D97-AF65-F5344CB8AC3E}">
        <p14:creationId xmlns:p14="http://schemas.microsoft.com/office/powerpoint/2010/main" val="348317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D1D5DB"/>
                </a:solidFill>
                <a:effectLst/>
                <a:latin typeface="Söhne"/>
              </a:rPr>
              <a:t>I recommend the following steps for post-hackathon assistance:</a:t>
            </a:r>
          </a:p>
          <a:p>
            <a:pPr algn="l">
              <a:buFont typeface="+mj-lt"/>
              <a:buAutoNum type="arabicPeriod"/>
            </a:pPr>
            <a:r>
              <a:rPr lang="en-US" altLang="ja-JP" b="0" i="0" dirty="0">
                <a:solidFill>
                  <a:srgbClr val="D1D5DB"/>
                </a:solidFill>
                <a:effectLst/>
                <a:latin typeface="Söhne"/>
              </a:rPr>
              <a:t>The product owner defines milestones and associated deadlines.</a:t>
            </a:r>
          </a:p>
          <a:p>
            <a:pPr algn="l">
              <a:buFont typeface="+mj-lt"/>
              <a:buAutoNum type="arabicPeriod"/>
            </a:pPr>
            <a:r>
              <a:rPr lang="en-US" altLang="ja-JP" b="0" i="0" dirty="0">
                <a:solidFill>
                  <a:srgbClr val="D1D5DB"/>
                </a:solidFill>
                <a:effectLst/>
                <a:latin typeface="Söhne"/>
              </a:rPr>
              <a:t>Sponsors provide an endorsement for the project.</a:t>
            </a:r>
          </a:p>
          <a:p>
            <a:pPr algn="l">
              <a:buFont typeface="+mj-lt"/>
              <a:buAutoNum type="arabicPeriod"/>
            </a:pPr>
            <a:r>
              <a:rPr lang="en-US" altLang="ja-JP" b="0" i="0" dirty="0">
                <a:solidFill>
                  <a:srgbClr val="D1D5DB"/>
                </a:solidFill>
                <a:effectLst/>
                <a:latin typeface="Söhne"/>
              </a:rPr>
              <a:t>Users who want to back the project contribute donations.</a:t>
            </a:r>
          </a:p>
          <a:p>
            <a:pPr algn="l">
              <a:buFont typeface="+mj-lt"/>
              <a:buAutoNum type="arabicPeriod"/>
            </a:pPr>
            <a:r>
              <a:rPr lang="en-US" altLang="ja-JP" b="0" i="0" dirty="0">
                <a:solidFill>
                  <a:srgbClr val="D1D5DB"/>
                </a:solidFill>
                <a:effectLst/>
                <a:latin typeface="Söhne"/>
              </a:rPr>
              <a:t>Development progresses toward the established milestones.</a:t>
            </a:r>
          </a:p>
          <a:p>
            <a:pPr algn="l">
              <a:buFont typeface="+mj-lt"/>
              <a:buAutoNum type="arabicPeriod"/>
            </a:pPr>
            <a:r>
              <a:rPr lang="en-US" altLang="ja-JP" b="0" i="0" dirty="0">
                <a:solidFill>
                  <a:srgbClr val="D1D5DB"/>
                </a:solidFill>
                <a:effectLst/>
                <a:latin typeface="Söhne"/>
              </a:rPr>
              <a:t>At the deadline, a vote takes place to decide if the milestone is accomplished.</a:t>
            </a:r>
          </a:p>
          <a:p>
            <a:pPr algn="l">
              <a:buFont typeface="+mj-lt"/>
              <a:buAutoNum type="arabicPeriod"/>
            </a:pPr>
            <a:r>
              <a:rPr lang="en-US" altLang="ja-JP" b="0" i="0" dirty="0">
                <a:solidFill>
                  <a:srgbClr val="D1D5DB"/>
                </a:solidFill>
                <a:effectLst/>
                <a:latin typeface="Söhne"/>
              </a:rPr>
              <a:t>If the vote approves, the team can access the total amount of donations collected.</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6</a:t>
            </a:fld>
            <a:endParaRPr kumimoji="1" lang="ja-JP" altLang="en-US"/>
          </a:p>
        </p:txBody>
      </p:sp>
    </p:spTree>
    <p:extLst>
      <p:ext uri="{BB962C8B-B14F-4D97-AF65-F5344CB8AC3E}">
        <p14:creationId xmlns:p14="http://schemas.microsoft.com/office/powerpoint/2010/main" val="172238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To enable the suggested process, we’ve chosen to utilize the features of OP Attestation, </a:t>
            </a:r>
            <a:r>
              <a:rPr lang="en-US" altLang="ja-JP" b="0" i="0" dirty="0" err="1">
                <a:solidFill>
                  <a:srgbClr val="D1D5DB"/>
                </a:solidFill>
                <a:effectLst/>
                <a:latin typeface="Söhne"/>
              </a:rPr>
              <a:t>oSnap</a:t>
            </a:r>
            <a:r>
              <a:rPr lang="en-US" altLang="ja-JP" b="0" i="0" dirty="0">
                <a:solidFill>
                  <a:srgbClr val="D1D5DB"/>
                </a:solidFill>
                <a:effectLst/>
                <a:latin typeface="Söhne"/>
              </a:rPr>
              <a:t>, and Gnosis Safe. These tools will synergistically aid the post-hackathon development journey, guaranteeing a smooth and secure experience for both project teams and donors.</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7</a:t>
            </a:fld>
            <a:endParaRPr kumimoji="1" lang="ja-JP" altLang="en-US"/>
          </a:p>
        </p:txBody>
      </p:sp>
    </p:spTree>
    <p:extLst>
      <p:ext uri="{BB962C8B-B14F-4D97-AF65-F5344CB8AC3E}">
        <p14:creationId xmlns:p14="http://schemas.microsoft.com/office/powerpoint/2010/main" val="401352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mj-lt"/>
              <a:buAutoNum type="arabicPeriod"/>
            </a:pPr>
            <a:r>
              <a:rPr lang="en-US" altLang="ja-JP" b="0" i="0" dirty="0">
                <a:solidFill>
                  <a:srgbClr val="D1D5DB"/>
                </a:solidFill>
                <a:effectLst/>
                <a:latin typeface="Söhne"/>
              </a:rPr>
              <a:t>OP Attestation: Sponsors and investors can vouch for project owners’ credibility using attestation</a:t>
            </a:r>
          </a:p>
          <a:p>
            <a:pPr algn="l">
              <a:buFont typeface="+mj-lt"/>
              <a:buAutoNum type="arabicPeriod"/>
            </a:pPr>
            <a:r>
              <a:rPr lang="en-US" altLang="ja-JP" b="0" i="0" dirty="0">
                <a:solidFill>
                  <a:srgbClr val="D1D5DB"/>
                </a:solidFill>
                <a:effectLst/>
                <a:latin typeface="Söhne"/>
              </a:rPr>
              <a:t>.</a:t>
            </a:r>
            <a:r>
              <a:rPr lang="en-US" altLang="ja-JP" b="0" i="0" dirty="0" err="1">
                <a:solidFill>
                  <a:srgbClr val="D1D5DB"/>
                </a:solidFill>
                <a:effectLst/>
                <a:latin typeface="Söhne"/>
              </a:rPr>
              <a:t>oSnap</a:t>
            </a:r>
            <a:r>
              <a:rPr lang="en-US" altLang="ja-JP" b="0" i="0" dirty="0">
                <a:solidFill>
                  <a:srgbClr val="D1D5DB"/>
                </a:solidFill>
                <a:effectLst/>
                <a:latin typeface="Söhne"/>
              </a:rPr>
              <a:t> establish an effective and dependable donation system by UMA based execute. Donations are disbursed only when projects reach particular milestones. </a:t>
            </a:r>
          </a:p>
          <a:p>
            <a:pPr algn="l">
              <a:buFont typeface="+mj-lt"/>
              <a:buAutoNum type="arabicPeriod"/>
            </a:pPr>
            <a:r>
              <a:rPr lang="en-US" altLang="ja-JP" b="0" i="0" dirty="0">
                <a:solidFill>
                  <a:srgbClr val="D1D5DB"/>
                </a:solidFill>
                <a:effectLst/>
                <a:latin typeface="Söhne"/>
              </a:rPr>
              <a:t> Gnosis Safe: Gnosis Safe makes sure of secure funds management, safeguarding donations until project milestones are achieved.</a:t>
            </a:r>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8</a:t>
            </a:fld>
            <a:endParaRPr kumimoji="1" lang="ja-JP" altLang="en-US"/>
          </a:p>
        </p:txBody>
      </p:sp>
    </p:spTree>
    <p:extLst>
      <p:ext uri="{BB962C8B-B14F-4D97-AF65-F5344CB8AC3E}">
        <p14:creationId xmlns:p14="http://schemas.microsoft.com/office/powerpoint/2010/main" val="2435100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5DB"/>
                </a:solidFill>
                <a:effectLst/>
                <a:latin typeface="Söhne"/>
              </a:rPr>
              <a:t>Applying these tools to the previously mentioned flow, we can visualize the process as follows:</a:t>
            </a:r>
            <a:endParaRPr kumimoji="1" lang="ja-JP" altLang="en-US"/>
          </a:p>
        </p:txBody>
      </p:sp>
      <p:sp>
        <p:nvSpPr>
          <p:cNvPr id="4" name="スライド番号プレースホルダー 3"/>
          <p:cNvSpPr>
            <a:spLocks noGrp="1"/>
          </p:cNvSpPr>
          <p:nvPr>
            <p:ph type="sldNum" sz="quarter" idx="5"/>
          </p:nvPr>
        </p:nvSpPr>
        <p:spPr/>
        <p:txBody>
          <a:bodyPr/>
          <a:lstStyle/>
          <a:p>
            <a:fld id="{A1D059C6-7D77-984E-A731-CF95A201980D}" type="slidenum">
              <a:rPr kumimoji="1" lang="ja-JP" altLang="en-US" smtClean="0"/>
              <a:t>9</a:t>
            </a:fld>
            <a:endParaRPr kumimoji="1" lang="ja-JP" altLang="en-US"/>
          </a:p>
        </p:txBody>
      </p:sp>
    </p:spTree>
    <p:extLst>
      <p:ext uri="{BB962C8B-B14F-4D97-AF65-F5344CB8AC3E}">
        <p14:creationId xmlns:p14="http://schemas.microsoft.com/office/powerpoint/2010/main" val="2192640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F2D52-804A-89EE-DF3D-16CE7377F8A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740EF43-6915-E481-FB60-E61EC24FA2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675E88D-0E74-07CE-C51D-D79A07AEF51A}"/>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79C5609C-CC60-B0F4-1215-12AE020625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C296476-CAEB-04DA-CD8A-B50337A20668}"/>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646264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7215B-B87E-24C0-2422-680C4F7A842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D76294-9C23-555C-554A-39D54A21782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A34294-ED29-767A-983A-749736520F75}"/>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B19289CC-AB49-E7CB-5C92-0773C444556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808F87-1E8A-0C36-032C-E6E1547692B1}"/>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62370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8C55E7F-184B-8081-527D-8B25E270F23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CEC8456-9961-35AC-35FD-543F67AD0DB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D3DEE-A235-6542-1E32-D6DDA04BD4E2}"/>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74D87184-E57C-9298-A24E-EFD89BB2FE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B7950D-5167-EE8C-C822-44D1976B99D3}"/>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230260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588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28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0DCF7C-7B9E-D792-ED1B-27C5763766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DB2562-413F-E395-4EF7-E28A19E6857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941517-8CBE-A3A4-EA02-DF0A260A4DF0}"/>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72225468-371B-A8DB-8221-1EA6207B2E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6A0A9E-4D69-BA60-0B87-F56340EE6AC7}"/>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86337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758631-BD5F-811B-2AEA-0C62A39087F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D0A1079-F128-B8D9-1396-4A2DAB058D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944950D-EC68-13B8-0F17-16A3EF3BF022}"/>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2B5293CD-AC81-7460-6931-F9D1958D9C4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D12B1E-FD99-6EB8-4599-F7AC115E9A2D}"/>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349193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6BEF83-CC51-6108-EE7B-5E6C23E7EE5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C69E7C6-23C3-D421-9556-3E3D3D01E3C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A0FE789-5C9C-CDBE-1800-7578E13C2E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4588A14-7565-A81A-40D8-282CDC796AA9}"/>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6" name="フッター プレースホルダー 5">
            <a:extLst>
              <a:ext uri="{FF2B5EF4-FFF2-40B4-BE49-F238E27FC236}">
                <a16:creationId xmlns:a16="http://schemas.microsoft.com/office/drawing/2014/main" id="{3D20C76E-5696-A01C-522A-5CE9851E5CC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E9FA6D-F8A3-9211-5374-9A8836D69CE4}"/>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52859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A9D506-B786-A976-3E18-697C2DEA6E3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C1424E-EE25-410E-8E06-B9EC3D21C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92A8159-2B4C-64B2-5CD6-29CE076F96F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77270D5-8EAD-2C87-A23F-44E55AD538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9EEE0D-579E-242F-585F-BE0C5BDFC0D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24018ED-714E-BF66-4703-B2C8FB55E967}"/>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8" name="フッター プレースホルダー 7">
            <a:extLst>
              <a:ext uri="{FF2B5EF4-FFF2-40B4-BE49-F238E27FC236}">
                <a16:creationId xmlns:a16="http://schemas.microsoft.com/office/drawing/2014/main" id="{99BD7174-6133-5454-57A9-1FE1C7357FD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FC39AA4-044F-67AF-F4A6-9B9E4B3A6FB9}"/>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35056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5F3286-250C-5089-2A73-ED57074A217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AB5E2F-8139-DEF8-2D21-61259261E753}"/>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4" name="フッター プレースホルダー 3">
            <a:extLst>
              <a:ext uri="{FF2B5EF4-FFF2-40B4-BE49-F238E27FC236}">
                <a16:creationId xmlns:a16="http://schemas.microsoft.com/office/drawing/2014/main" id="{9B9D7A62-8A98-1AD4-91F1-418C66F1B2A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4FA3453-07E6-E2A6-16FE-B050C17AEC50}"/>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497628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9573003-0A54-D6FA-D30A-25F0E2282674}"/>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3" name="フッター プレースホルダー 2">
            <a:extLst>
              <a:ext uri="{FF2B5EF4-FFF2-40B4-BE49-F238E27FC236}">
                <a16:creationId xmlns:a16="http://schemas.microsoft.com/office/drawing/2014/main" id="{78467653-4906-8E6A-7FCB-8298CDC521A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C8BA089-FDE9-82AE-AA55-04AAE2EDEE78}"/>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254812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618E00-9D78-89C6-D2C3-2A32E43464F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6841A33-B909-E232-DEDD-D1C9889878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A68926-EE9C-D3B0-4C16-5B56A8FE0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624F12A-F236-08B9-5C7F-26D5171D532B}"/>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6" name="フッター プレースホルダー 5">
            <a:extLst>
              <a:ext uri="{FF2B5EF4-FFF2-40B4-BE49-F238E27FC236}">
                <a16:creationId xmlns:a16="http://schemas.microsoft.com/office/drawing/2014/main" id="{100469E5-B4C6-95D7-7FC7-AAD4EE841F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4AD32EA-7067-7F8A-4175-5B01EBE49E48}"/>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610123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802103-D708-F308-7851-9D13559A235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E7F5FC-090A-B0AB-73B8-08EDA1F00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7929A02-033B-4CAB-495C-6C9C58E63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6D3216-C219-9DE6-EEE3-6DE9AF51918F}"/>
              </a:ext>
            </a:extLst>
          </p:cNvPr>
          <p:cNvSpPr>
            <a:spLocks noGrp="1"/>
          </p:cNvSpPr>
          <p:nvPr>
            <p:ph type="dt" sz="half" idx="10"/>
          </p:nvPr>
        </p:nvSpPr>
        <p:spPr/>
        <p:txBody>
          <a:bodyPr/>
          <a:lstStyle/>
          <a:p>
            <a:fld id="{B3B52A9A-9E3D-4D49-9D74-DBCF076DD49A}" type="datetimeFigureOut">
              <a:rPr kumimoji="1" lang="ja-JP" altLang="en-US" smtClean="0"/>
              <a:t>2023/4/6</a:t>
            </a:fld>
            <a:endParaRPr kumimoji="1" lang="ja-JP" altLang="en-US"/>
          </a:p>
        </p:txBody>
      </p:sp>
      <p:sp>
        <p:nvSpPr>
          <p:cNvPr id="6" name="フッター プレースホルダー 5">
            <a:extLst>
              <a:ext uri="{FF2B5EF4-FFF2-40B4-BE49-F238E27FC236}">
                <a16:creationId xmlns:a16="http://schemas.microsoft.com/office/drawing/2014/main" id="{02168171-B020-FABA-7236-10DDF02750F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C598D3-4FA3-4689-4EBB-B3B9ECA21139}"/>
              </a:ext>
            </a:extLst>
          </p:cNvPr>
          <p:cNvSpPr>
            <a:spLocks noGrp="1"/>
          </p:cNvSpPr>
          <p:nvPr>
            <p:ph type="sldNum" sz="quarter" idx="12"/>
          </p:nvPr>
        </p:nvSpPr>
        <p:spPr/>
        <p:txBody>
          <a:body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2557337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4BF16A5-E6AC-04BD-A83F-C4652C4146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2767F12-9C4D-3149-4A02-C86EE3AAFD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DBA344-32EC-F91D-1E31-5BAD67FCC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52A9A-9E3D-4D49-9D74-DBCF076DD49A}" type="datetimeFigureOut">
              <a:rPr kumimoji="1" lang="ja-JP" altLang="en-US" smtClean="0"/>
              <a:t>2023/4/6</a:t>
            </a:fld>
            <a:endParaRPr kumimoji="1" lang="ja-JP" altLang="en-US"/>
          </a:p>
        </p:txBody>
      </p:sp>
      <p:sp>
        <p:nvSpPr>
          <p:cNvPr id="5" name="フッター プレースホルダー 4">
            <a:extLst>
              <a:ext uri="{FF2B5EF4-FFF2-40B4-BE49-F238E27FC236}">
                <a16:creationId xmlns:a16="http://schemas.microsoft.com/office/drawing/2014/main" id="{A6523E73-822D-39E7-C10E-A76A5937CD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70847C8-30D8-2B85-8EB8-926AD4AEE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6F88D-6EB6-CF4F-AB53-BB8B1F46076D}" type="slidenum">
              <a:rPr kumimoji="1" lang="ja-JP" altLang="en-US" smtClean="0"/>
              <a:t>‹#›</a:t>
            </a:fld>
            <a:endParaRPr kumimoji="1" lang="ja-JP" altLang="en-US"/>
          </a:p>
        </p:txBody>
      </p:sp>
    </p:spTree>
    <p:extLst>
      <p:ext uri="{BB962C8B-B14F-4D97-AF65-F5344CB8AC3E}">
        <p14:creationId xmlns:p14="http://schemas.microsoft.com/office/powerpoint/2010/main" val="1587581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461629"/>
      </p:ext>
    </p:extLst>
  </p:cSld>
  <p:clrMap bg1="lt1" tx1="dk1" bg2="lt2" tx2="dk2" accent1="accent1" accent2="accent2" accent3="accent3" accent4="accent4" accent5="accent5" accent6="accent6" hlink="hlink" folHlink="folHlink"/>
  <p:sldLayoutIdLst>
    <p:sldLayoutId id="2147483662"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6.png"/><Relationship Id="rId1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38.png"/><Relationship Id="rId12" Type="http://schemas.openxmlformats.org/officeDocument/2006/relationships/image" Target="../media/image27.png"/><Relationship Id="rId17" Type="http://schemas.openxmlformats.org/officeDocument/2006/relationships/image" Target="../media/image48.png"/><Relationship Id="rId2" Type="http://schemas.openxmlformats.org/officeDocument/2006/relationships/notesSlide" Target="../notesSlides/notesSlide11.xml"/><Relationship Id="rId16"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25.png"/><Relationship Id="rId5" Type="http://schemas.openxmlformats.org/officeDocument/2006/relationships/image" Target="../media/image43.png"/><Relationship Id="rId15" Type="http://schemas.openxmlformats.org/officeDocument/2006/relationships/image" Target="../media/image21.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8.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19.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ハンターハンター】「あいつワシより強くねー？」と言ってたネテロとネフェルピトーはどちらが強いのかを考察 - Huncyclopedia">
            <a:extLst>
              <a:ext uri="{FF2B5EF4-FFF2-40B4-BE49-F238E27FC236}">
                <a16:creationId xmlns:a16="http://schemas.microsoft.com/office/drawing/2014/main" id="{3D4624D5-84D4-0794-571A-200C98AB1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164" y="1321637"/>
            <a:ext cx="8981671" cy="502973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43378D2E-D3C2-B35D-3E43-628E63ED3301}"/>
              </a:ext>
            </a:extLst>
          </p:cNvPr>
          <p:cNvPicPr>
            <a:picLocks noChangeAspect="1"/>
          </p:cNvPicPr>
          <p:nvPr/>
        </p:nvPicPr>
        <p:blipFill>
          <a:blip r:embed="rId4"/>
          <a:stretch>
            <a:fillRect/>
          </a:stretch>
        </p:blipFill>
        <p:spPr>
          <a:xfrm>
            <a:off x="205909" y="413304"/>
            <a:ext cx="11780180" cy="631489"/>
          </a:xfrm>
          <a:prstGeom prst="rect">
            <a:avLst/>
          </a:prstGeom>
        </p:spPr>
      </p:pic>
    </p:spTree>
    <p:extLst>
      <p:ext uri="{BB962C8B-B14F-4D97-AF65-F5344CB8AC3E}">
        <p14:creationId xmlns:p14="http://schemas.microsoft.com/office/powerpoint/2010/main" val="369333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ダイアグラム&#10;&#10;自動的に生成された説明">
            <a:extLst>
              <a:ext uri="{FF2B5EF4-FFF2-40B4-BE49-F238E27FC236}">
                <a16:creationId xmlns:a16="http://schemas.microsoft.com/office/drawing/2014/main" id="{0A516346-2D94-C9AC-39E8-B0589ED5F17D}"/>
              </a:ext>
            </a:extLst>
          </p:cNvPr>
          <p:cNvPicPr>
            <a:picLocks noChangeAspect="1"/>
          </p:cNvPicPr>
          <p:nvPr/>
        </p:nvPicPr>
        <p:blipFill>
          <a:blip r:embed="rId3"/>
          <a:stretch>
            <a:fillRect/>
          </a:stretch>
        </p:blipFill>
        <p:spPr>
          <a:xfrm>
            <a:off x="211902" y="27443"/>
            <a:ext cx="3099028" cy="4596891"/>
          </a:xfrm>
          <a:prstGeom prst="rect">
            <a:avLst/>
          </a:prstGeom>
        </p:spPr>
      </p:pic>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E5A825F4-F545-DE37-A0DC-1ACFFF186F33}"/>
              </a:ext>
            </a:extLst>
          </p:cNvPr>
          <p:cNvPicPr>
            <a:picLocks noChangeAspect="1"/>
          </p:cNvPicPr>
          <p:nvPr/>
        </p:nvPicPr>
        <p:blipFill>
          <a:blip r:embed="rId4"/>
          <a:stretch>
            <a:fillRect/>
          </a:stretch>
        </p:blipFill>
        <p:spPr>
          <a:xfrm>
            <a:off x="3957433" y="183419"/>
            <a:ext cx="3876304" cy="34973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77D133A5-DE51-6D4F-29A5-C8CD60DF912D}"/>
              </a:ext>
            </a:extLst>
          </p:cNvPr>
          <p:cNvPicPr>
            <a:picLocks noChangeAspect="1"/>
          </p:cNvPicPr>
          <p:nvPr/>
        </p:nvPicPr>
        <p:blipFill>
          <a:blip r:embed="rId5"/>
          <a:stretch>
            <a:fillRect/>
          </a:stretch>
        </p:blipFill>
        <p:spPr>
          <a:xfrm>
            <a:off x="4446776" y="3836773"/>
            <a:ext cx="4315235" cy="3021227"/>
          </a:xfrm>
          <a:prstGeom prst="rect">
            <a:avLst/>
          </a:prstGeom>
          <a:ln>
            <a:solidFill>
              <a:schemeClr val="tx1"/>
            </a:solidFill>
          </a:ln>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1510A988-2140-7156-96EF-DD7C18C8F997}"/>
              </a:ext>
            </a:extLst>
          </p:cNvPr>
          <p:cNvPicPr>
            <a:picLocks noChangeAspect="1"/>
          </p:cNvPicPr>
          <p:nvPr/>
        </p:nvPicPr>
        <p:blipFill>
          <a:blip r:embed="rId6"/>
          <a:stretch>
            <a:fillRect/>
          </a:stretch>
        </p:blipFill>
        <p:spPr>
          <a:xfrm>
            <a:off x="7627093" y="1646358"/>
            <a:ext cx="4467846" cy="3014595"/>
          </a:xfrm>
          <a:prstGeom prst="rect">
            <a:avLst/>
          </a:prstGeom>
          <a:ln>
            <a:solidFill>
              <a:schemeClr val="tx1"/>
            </a:solidFill>
          </a:ln>
        </p:spPr>
      </p:pic>
      <p:pic>
        <p:nvPicPr>
          <p:cNvPr id="11" name="図 10">
            <a:extLst>
              <a:ext uri="{FF2B5EF4-FFF2-40B4-BE49-F238E27FC236}">
                <a16:creationId xmlns:a16="http://schemas.microsoft.com/office/drawing/2014/main" id="{7ED7BE79-4EDF-DAE8-712E-79530C9F72A8}"/>
              </a:ext>
            </a:extLst>
          </p:cNvPr>
          <p:cNvPicPr>
            <a:picLocks noChangeAspect="1"/>
          </p:cNvPicPr>
          <p:nvPr/>
        </p:nvPicPr>
        <p:blipFill>
          <a:blip r:embed="rId7"/>
          <a:stretch>
            <a:fillRect/>
          </a:stretch>
        </p:blipFill>
        <p:spPr>
          <a:xfrm>
            <a:off x="2323452" y="2174789"/>
            <a:ext cx="340975" cy="340975"/>
          </a:xfrm>
          <a:prstGeom prst="rect">
            <a:avLst/>
          </a:prstGeom>
        </p:spPr>
      </p:pic>
      <p:pic>
        <p:nvPicPr>
          <p:cNvPr id="12" name="図 11">
            <a:extLst>
              <a:ext uri="{FF2B5EF4-FFF2-40B4-BE49-F238E27FC236}">
                <a16:creationId xmlns:a16="http://schemas.microsoft.com/office/drawing/2014/main" id="{DDA98B10-F4CD-E14E-8DB3-00B93E158958}"/>
              </a:ext>
            </a:extLst>
          </p:cNvPr>
          <p:cNvPicPr>
            <a:picLocks noChangeAspect="1"/>
          </p:cNvPicPr>
          <p:nvPr/>
        </p:nvPicPr>
        <p:blipFill>
          <a:blip r:embed="rId8"/>
          <a:stretch>
            <a:fillRect/>
          </a:stretch>
        </p:blipFill>
        <p:spPr>
          <a:xfrm>
            <a:off x="4651475" y="3086735"/>
            <a:ext cx="2070100" cy="571500"/>
          </a:xfrm>
          <a:prstGeom prst="rect">
            <a:avLst/>
          </a:prstGeom>
          <a:ln>
            <a:solidFill>
              <a:srgbClr val="FF0000"/>
            </a:solidFill>
          </a:ln>
        </p:spPr>
      </p:pic>
      <p:pic>
        <p:nvPicPr>
          <p:cNvPr id="15" name="図 14">
            <a:extLst>
              <a:ext uri="{FF2B5EF4-FFF2-40B4-BE49-F238E27FC236}">
                <a16:creationId xmlns:a16="http://schemas.microsoft.com/office/drawing/2014/main" id="{4E0D5CC0-F6B7-48EF-23A3-4D0C1A29424B}"/>
              </a:ext>
            </a:extLst>
          </p:cNvPr>
          <p:cNvPicPr>
            <a:picLocks noChangeAspect="1"/>
          </p:cNvPicPr>
          <p:nvPr/>
        </p:nvPicPr>
        <p:blipFill>
          <a:blip r:embed="rId9"/>
          <a:stretch>
            <a:fillRect/>
          </a:stretch>
        </p:blipFill>
        <p:spPr>
          <a:xfrm>
            <a:off x="4590974" y="5750786"/>
            <a:ext cx="2120900" cy="571500"/>
          </a:xfrm>
          <a:prstGeom prst="rect">
            <a:avLst/>
          </a:prstGeom>
          <a:ln>
            <a:solidFill>
              <a:srgbClr val="FF0000"/>
            </a:solidFill>
          </a:ln>
        </p:spPr>
      </p:pic>
      <p:pic>
        <p:nvPicPr>
          <p:cNvPr id="17" name="図 16">
            <a:extLst>
              <a:ext uri="{FF2B5EF4-FFF2-40B4-BE49-F238E27FC236}">
                <a16:creationId xmlns:a16="http://schemas.microsoft.com/office/drawing/2014/main" id="{C7717374-EFD5-D7B2-7505-6412547CBD27}"/>
              </a:ext>
            </a:extLst>
          </p:cNvPr>
          <p:cNvPicPr>
            <a:picLocks noChangeAspect="1"/>
          </p:cNvPicPr>
          <p:nvPr/>
        </p:nvPicPr>
        <p:blipFill>
          <a:blip r:embed="rId10"/>
          <a:stretch>
            <a:fillRect/>
          </a:stretch>
        </p:blipFill>
        <p:spPr>
          <a:xfrm>
            <a:off x="8105854" y="3961242"/>
            <a:ext cx="2032000" cy="571500"/>
          </a:xfrm>
          <a:prstGeom prst="rect">
            <a:avLst/>
          </a:prstGeom>
          <a:ln>
            <a:solidFill>
              <a:srgbClr val="FF0000"/>
            </a:solidFill>
          </a:ln>
        </p:spPr>
      </p:pic>
      <p:pic>
        <p:nvPicPr>
          <p:cNvPr id="20" name="図 19">
            <a:extLst>
              <a:ext uri="{FF2B5EF4-FFF2-40B4-BE49-F238E27FC236}">
                <a16:creationId xmlns:a16="http://schemas.microsoft.com/office/drawing/2014/main" id="{20E37E17-D627-3227-84CB-5BA075C7E0C6}"/>
              </a:ext>
            </a:extLst>
          </p:cNvPr>
          <p:cNvPicPr>
            <a:picLocks noChangeAspect="1"/>
          </p:cNvPicPr>
          <p:nvPr/>
        </p:nvPicPr>
        <p:blipFill>
          <a:blip r:embed="rId11"/>
          <a:stretch>
            <a:fillRect/>
          </a:stretch>
        </p:blipFill>
        <p:spPr>
          <a:xfrm>
            <a:off x="3419413" y="2775021"/>
            <a:ext cx="1076040" cy="935381"/>
          </a:xfrm>
          <a:prstGeom prst="rect">
            <a:avLst/>
          </a:prstGeom>
        </p:spPr>
      </p:pic>
      <p:pic>
        <p:nvPicPr>
          <p:cNvPr id="21" name="図 20">
            <a:extLst>
              <a:ext uri="{FF2B5EF4-FFF2-40B4-BE49-F238E27FC236}">
                <a16:creationId xmlns:a16="http://schemas.microsoft.com/office/drawing/2014/main" id="{827DE869-184A-59C5-0B65-56A85881CAFD}"/>
              </a:ext>
            </a:extLst>
          </p:cNvPr>
          <p:cNvPicPr>
            <a:picLocks noChangeAspect="1"/>
          </p:cNvPicPr>
          <p:nvPr/>
        </p:nvPicPr>
        <p:blipFill>
          <a:blip r:embed="rId12"/>
          <a:stretch>
            <a:fillRect/>
          </a:stretch>
        </p:blipFill>
        <p:spPr>
          <a:xfrm>
            <a:off x="9664164" y="4405742"/>
            <a:ext cx="1672157" cy="1126506"/>
          </a:xfrm>
          <a:prstGeom prst="rect">
            <a:avLst/>
          </a:prstGeom>
        </p:spPr>
      </p:pic>
      <p:pic>
        <p:nvPicPr>
          <p:cNvPr id="24" name="図 23">
            <a:extLst>
              <a:ext uri="{FF2B5EF4-FFF2-40B4-BE49-F238E27FC236}">
                <a16:creationId xmlns:a16="http://schemas.microsoft.com/office/drawing/2014/main" id="{3412E1F9-AF83-CAD8-D056-DCED5EB5F716}"/>
              </a:ext>
            </a:extLst>
          </p:cNvPr>
          <p:cNvPicPr>
            <a:picLocks noChangeAspect="1"/>
          </p:cNvPicPr>
          <p:nvPr/>
        </p:nvPicPr>
        <p:blipFill>
          <a:blip r:embed="rId13"/>
          <a:stretch>
            <a:fillRect/>
          </a:stretch>
        </p:blipFill>
        <p:spPr>
          <a:xfrm>
            <a:off x="3390254" y="5209862"/>
            <a:ext cx="984423" cy="1103113"/>
          </a:xfrm>
          <a:prstGeom prst="rect">
            <a:avLst/>
          </a:prstGeom>
        </p:spPr>
      </p:pic>
      <p:pic>
        <p:nvPicPr>
          <p:cNvPr id="25" name="図 24">
            <a:extLst>
              <a:ext uri="{FF2B5EF4-FFF2-40B4-BE49-F238E27FC236}">
                <a16:creationId xmlns:a16="http://schemas.microsoft.com/office/drawing/2014/main" id="{20E25B0E-A280-5852-DED3-6C4F8C68A6B0}"/>
              </a:ext>
            </a:extLst>
          </p:cNvPr>
          <p:cNvPicPr>
            <a:picLocks noChangeAspect="1"/>
          </p:cNvPicPr>
          <p:nvPr/>
        </p:nvPicPr>
        <p:blipFill>
          <a:blip r:embed="rId14"/>
          <a:stretch>
            <a:fillRect/>
          </a:stretch>
        </p:blipFill>
        <p:spPr>
          <a:xfrm>
            <a:off x="7931698" y="1365597"/>
            <a:ext cx="4163241" cy="405510"/>
          </a:xfrm>
          <a:prstGeom prst="rect">
            <a:avLst/>
          </a:prstGeom>
        </p:spPr>
      </p:pic>
      <p:pic>
        <p:nvPicPr>
          <p:cNvPr id="26" name="図 25">
            <a:extLst>
              <a:ext uri="{FF2B5EF4-FFF2-40B4-BE49-F238E27FC236}">
                <a16:creationId xmlns:a16="http://schemas.microsoft.com/office/drawing/2014/main" id="{128AFD52-0601-BF31-1682-9B20705160F9}"/>
              </a:ext>
            </a:extLst>
          </p:cNvPr>
          <p:cNvPicPr>
            <a:picLocks noChangeAspect="1"/>
          </p:cNvPicPr>
          <p:nvPr/>
        </p:nvPicPr>
        <p:blipFill>
          <a:blip r:embed="rId15"/>
          <a:stretch>
            <a:fillRect/>
          </a:stretch>
        </p:blipFill>
        <p:spPr>
          <a:xfrm>
            <a:off x="3165469" y="6364110"/>
            <a:ext cx="3269627" cy="480828"/>
          </a:xfrm>
          <a:prstGeom prst="rect">
            <a:avLst/>
          </a:prstGeom>
        </p:spPr>
      </p:pic>
      <p:pic>
        <p:nvPicPr>
          <p:cNvPr id="27" name="図 26">
            <a:extLst>
              <a:ext uri="{FF2B5EF4-FFF2-40B4-BE49-F238E27FC236}">
                <a16:creationId xmlns:a16="http://schemas.microsoft.com/office/drawing/2014/main" id="{2D8AFF8A-D90B-6E44-B754-8C51CB6CE416}"/>
              </a:ext>
            </a:extLst>
          </p:cNvPr>
          <p:cNvPicPr>
            <a:picLocks noChangeAspect="1"/>
          </p:cNvPicPr>
          <p:nvPr/>
        </p:nvPicPr>
        <p:blipFill>
          <a:blip r:embed="rId16"/>
          <a:stretch>
            <a:fillRect/>
          </a:stretch>
        </p:blipFill>
        <p:spPr>
          <a:xfrm>
            <a:off x="3661662" y="17329"/>
            <a:ext cx="4467846" cy="372320"/>
          </a:xfrm>
          <a:prstGeom prst="rect">
            <a:avLst/>
          </a:prstGeom>
        </p:spPr>
      </p:pic>
      <p:pic>
        <p:nvPicPr>
          <p:cNvPr id="30" name="図 29">
            <a:extLst>
              <a:ext uri="{FF2B5EF4-FFF2-40B4-BE49-F238E27FC236}">
                <a16:creationId xmlns:a16="http://schemas.microsoft.com/office/drawing/2014/main" id="{6AA75E72-09A4-7CF4-2667-7489014724C2}"/>
              </a:ext>
            </a:extLst>
          </p:cNvPr>
          <p:cNvPicPr>
            <a:picLocks noChangeAspect="1"/>
          </p:cNvPicPr>
          <p:nvPr/>
        </p:nvPicPr>
        <p:blipFill>
          <a:blip r:embed="rId17"/>
          <a:stretch>
            <a:fillRect/>
          </a:stretch>
        </p:blipFill>
        <p:spPr>
          <a:xfrm>
            <a:off x="11007498" y="884506"/>
            <a:ext cx="995293" cy="557871"/>
          </a:xfrm>
          <a:prstGeom prst="rect">
            <a:avLst/>
          </a:prstGeom>
        </p:spPr>
      </p:pic>
      <p:pic>
        <p:nvPicPr>
          <p:cNvPr id="2" name="図 1">
            <a:extLst>
              <a:ext uri="{FF2B5EF4-FFF2-40B4-BE49-F238E27FC236}">
                <a16:creationId xmlns:a16="http://schemas.microsoft.com/office/drawing/2014/main" id="{DB4B464F-2C56-9BEB-7CC8-D8ACCB6512BA}"/>
              </a:ext>
            </a:extLst>
          </p:cNvPr>
          <p:cNvPicPr>
            <a:picLocks noChangeAspect="1"/>
          </p:cNvPicPr>
          <p:nvPr/>
        </p:nvPicPr>
        <p:blipFill>
          <a:blip r:embed="rId18"/>
          <a:stretch>
            <a:fillRect/>
          </a:stretch>
        </p:blipFill>
        <p:spPr>
          <a:xfrm>
            <a:off x="9395941" y="5492403"/>
            <a:ext cx="2796059" cy="1062502"/>
          </a:xfrm>
          <a:prstGeom prst="rect">
            <a:avLst/>
          </a:prstGeom>
        </p:spPr>
      </p:pic>
    </p:spTree>
    <p:extLst>
      <p:ext uri="{BB962C8B-B14F-4D97-AF65-F5344CB8AC3E}">
        <p14:creationId xmlns:p14="http://schemas.microsoft.com/office/powerpoint/2010/main" val="2424755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年末年始と精神と時の部屋。そして肉体作りに重要な長期的視点。 |">
            <a:extLst>
              <a:ext uri="{FF2B5EF4-FFF2-40B4-BE49-F238E27FC236}">
                <a16:creationId xmlns:a16="http://schemas.microsoft.com/office/drawing/2014/main" id="{E1FF269D-26EC-ADB8-E921-4C2298F81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421" y="1971897"/>
            <a:ext cx="6968277" cy="3853319"/>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198B13EB-4AE7-899F-6B9A-64920A7B5ABF}"/>
              </a:ext>
            </a:extLst>
          </p:cNvPr>
          <p:cNvPicPr>
            <a:picLocks noChangeAspect="1"/>
          </p:cNvPicPr>
          <p:nvPr/>
        </p:nvPicPr>
        <p:blipFill>
          <a:blip r:embed="rId4"/>
          <a:stretch>
            <a:fillRect/>
          </a:stretch>
        </p:blipFill>
        <p:spPr>
          <a:xfrm>
            <a:off x="2316987" y="731245"/>
            <a:ext cx="7048500" cy="825500"/>
          </a:xfrm>
          <a:prstGeom prst="rect">
            <a:avLst/>
          </a:prstGeom>
        </p:spPr>
      </p:pic>
    </p:spTree>
    <p:extLst>
      <p:ext uri="{BB962C8B-B14F-4D97-AF65-F5344CB8AC3E}">
        <p14:creationId xmlns:p14="http://schemas.microsoft.com/office/powerpoint/2010/main" val="121376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41699AB-E0D0-1F5B-C58D-3E490847F352}"/>
              </a:ext>
            </a:extLst>
          </p:cNvPr>
          <p:cNvPicPr>
            <a:picLocks noChangeAspect="1"/>
          </p:cNvPicPr>
          <p:nvPr/>
        </p:nvPicPr>
        <p:blipFill>
          <a:blip r:embed="rId3"/>
          <a:stretch>
            <a:fillRect/>
          </a:stretch>
        </p:blipFill>
        <p:spPr>
          <a:xfrm>
            <a:off x="150546" y="1171923"/>
            <a:ext cx="12041454" cy="4983711"/>
          </a:xfrm>
          <a:prstGeom prst="rect">
            <a:avLst/>
          </a:prstGeom>
        </p:spPr>
      </p:pic>
      <p:pic>
        <p:nvPicPr>
          <p:cNvPr id="2" name="図 1">
            <a:extLst>
              <a:ext uri="{FF2B5EF4-FFF2-40B4-BE49-F238E27FC236}">
                <a16:creationId xmlns:a16="http://schemas.microsoft.com/office/drawing/2014/main" id="{9D46C397-C09F-DA3D-14C4-1FD59A05BDAF}"/>
              </a:ext>
            </a:extLst>
          </p:cNvPr>
          <p:cNvPicPr>
            <a:picLocks noChangeAspect="1"/>
          </p:cNvPicPr>
          <p:nvPr/>
        </p:nvPicPr>
        <p:blipFill>
          <a:blip r:embed="rId4"/>
          <a:stretch>
            <a:fillRect/>
          </a:stretch>
        </p:blipFill>
        <p:spPr>
          <a:xfrm>
            <a:off x="4107592" y="111644"/>
            <a:ext cx="3581400" cy="825500"/>
          </a:xfrm>
          <a:prstGeom prst="rect">
            <a:avLst/>
          </a:prstGeom>
        </p:spPr>
      </p:pic>
    </p:spTree>
    <p:extLst>
      <p:ext uri="{BB962C8B-B14F-4D97-AF65-F5344CB8AC3E}">
        <p14:creationId xmlns:p14="http://schemas.microsoft.com/office/powerpoint/2010/main" val="425467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1EC60E-BF81-8E3B-A717-668093304864}"/>
              </a:ext>
            </a:extLst>
          </p:cNvPr>
          <p:cNvSpPr txBox="1"/>
          <p:nvPr/>
        </p:nvSpPr>
        <p:spPr>
          <a:xfrm>
            <a:off x="4090086" y="617838"/>
            <a:ext cx="3470822" cy="2031325"/>
          </a:xfrm>
          <a:prstGeom prst="rect">
            <a:avLst/>
          </a:prstGeom>
          <a:noFill/>
        </p:spPr>
        <p:txBody>
          <a:bodyPr wrap="none" rtlCol="0">
            <a:spAutoFit/>
          </a:bodyPr>
          <a:lstStyle/>
          <a:p>
            <a:r>
              <a:rPr kumimoji="1" lang="en-US" altLang="ja-JP" dirty="0"/>
              <a:t>Create</a:t>
            </a:r>
          </a:p>
          <a:p>
            <a:r>
              <a:rPr kumimoji="1" lang="en-US" altLang="ja-JP" dirty="0"/>
              <a:t>Eligible</a:t>
            </a:r>
          </a:p>
          <a:p>
            <a:r>
              <a:rPr lang="en-US" altLang="ja-JP" dirty="0"/>
              <a:t>donation</a:t>
            </a:r>
            <a:br>
              <a:rPr kumimoji="1" lang="en-US" altLang="ja-JP" dirty="0"/>
            </a:br>
            <a:r>
              <a:rPr kumimoji="1" lang="en-US" altLang="ja-JP" dirty="0" err="1"/>
              <a:t>Osnap</a:t>
            </a:r>
            <a:br>
              <a:rPr kumimoji="1" lang="en-US" altLang="ja-JP" dirty="0"/>
            </a:br>
            <a:r>
              <a:rPr kumimoji="1" lang="en-US" altLang="ja-JP" dirty="0"/>
              <a:t>snapshot</a:t>
            </a:r>
            <a:r>
              <a:rPr kumimoji="1" lang="ja-JP" altLang="en-US"/>
              <a:t>のスクリーンショット</a:t>
            </a:r>
            <a:br>
              <a:rPr kumimoji="1" lang="en-US" altLang="ja-JP" dirty="0"/>
            </a:br>
            <a:r>
              <a:rPr kumimoji="1" lang="en-US" altLang="ja-JP" dirty="0"/>
              <a:t>UMA</a:t>
            </a:r>
          </a:p>
          <a:p>
            <a:r>
              <a:rPr lang="en-US" altLang="ja-JP" dirty="0"/>
              <a:t>withdraw</a:t>
            </a:r>
            <a:endParaRPr kumimoji="1" lang="ja-JP" altLang="en-US"/>
          </a:p>
        </p:txBody>
      </p:sp>
      <p:pic>
        <p:nvPicPr>
          <p:cNvPr id="1026" name="Picture 2">
            <a:extLst>
              <a:ext uri="{FF2B5EF4-FFF2-40B4-BE49-F238E27FC236}">
                <a16:creationId xmlns:a16="http://schemas.microsoft.com/office/drawing/2014/main" id="{3E3B4D74-2F12-932B-BF9B-354466583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011" y="2916195"/>
            <a:ext cx="7632473" cy="365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00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AD40AB8-75FE-E771-96BF-BF12E5D22F3E}"/>
              </a:ext>
            </a:extLst>
          </p:cNvPr>
          <p:cNvPicPr>
            <a:picLocks noChangeAspect="1"/>
          </p:cNvPicPr>
          <p:nvPr/>
        </p:nvPicPr>
        <p:blipFill>
          <a:blip r:embed="rId3"/>
          <a:stretch>
            <a:fillRect/>
          </a:stretch>
        </p:blipFill>
        <p:spPr>
          <a:xfrm flipH="1">
            <a:off x="6056814" y="2717616"/>
            <a:ext cx="117549" cy="2123721"/>
          </a:xfrm>
          <a:prstGeom prst="rect">
            <a:avLst/>
          </a:prstGeom>
        </p:spPr>
      </p:pic>
      <p:pic>
        <p:nvPicPr>
          <p:cNvPr id="4" name="図 3">
            <a:extLst>
              <a:ext uri="{FF2B5EF4-FFF2-40B4-BE49-F238E27FC236}">
                <a16:creationId xmlns:a16="http://schemas.microsoft.com/office/drawing/2014/main" id="{29E75AEB-AE9A-13DC-5378-6F0EDA9AD4C4}"/>
              </a:ext>
            </a:extLst>
          </p:cNvPr>
          <p:cNvPicPr>
            <a:picLocks noChangeAspect="1"/>
          </p:cNvPicPr>
          <p:nvPr/>
        </p:nvPicPr>
        <p:blipFill>
          <a:blip r:embed="rId4"/>
          <a:stretch>
            <a:fillRect/>
          </a:stretch>
        </p:blipFill>
        <p:spPr>
          <a:xfrm>
            <a:off x="1994645" y="555450"/>
            <a:ext cx="7772400" cy="822811"/>
          </a:xfrm>
          <a:prstGeom prst="rect">
            <a:avLst/>
          </a:prstGeom>
        </p:spPr>
      </p:pic>
      <p:pic>
        <p:nvPicPr>
          <p:cNvPr id="5" name="図 4">
            <a:extLst>
              <a:ext uri="{FF2B5EF4-FFF2-40B4-BE49-F238E27FC236}">
                <a16:creationId xmlns:a16="http://schemas.microsoft.com/office/drawing/2014/main" id="{BD5B7F03-76B8-491B-FFFD-912C6074D68E}"/>
              </a:ext>
            </a:extLst>
          </p:cNvPr>
          <p:cNvPicPr>
            <a:picLocks noChangeAspect="1"/>
          </p:cNvPicPr>
          <p:nvPr/>
        </p:nvPicPr>
        <p:blipFill>
          <a:blip r:embed="rId5"/>
          <a:stretch>
            <a:fillRect/>
          </a:stretch>
        </p:blipFill>
        <p:spPr>
          <a:xfrm>
            <a:off x="2228089" y="4996232"/>
            <a:ext cx="7772400" cy="1331890"/>
          </a:xfrm>
          <a:prstGeom prst="rect">
            <a:avLst/>
          </a:prstGeom>
        </p:spPr>
      </p:pic>
      <p:pic>
        <p:nvPicPr>
          <p:cNvPr id="8" name="図 7">
            <a:extLst>
              <a:ext uri="{FF2B5EF4-FFF2-40B4-BE49-F238E27FC236}">
                <a16:creationId xmlns:a16="http://schemas.microsoft.com/office/drawing/2014/main" id="{232205C0-C1D4-4C11-0E76-67254C774585}"/>
              </a:ext>
            </a:extLst>
          </p:cNvPr>
          <p:cNvPicPr>
            <a:picLocks noChangeAspect="1"/>
          </p:cNvPicPr>
          <p:nvPr/>
        </p:nvPicPr>
        <p:blipFill>
          <a:blip r:embed="rId6"/>
          <a:stretch>
            <a:fillRect/>
          </a:stretch>
        </p:blipFill>
        <p:spPr>
          <a:xfrm>
            <a:off x="4863573" y="1545857"/>
            <a:ext cx="2504033" cy="1171759"/>
          </a:xfrm>
          <a:prstGeom prst="rect">
            <a:avLst/>
          </a:prstGeom>
        </p:spPr>
      </p:pic>
    </p:spTree>
    <p:extLst>
      <p:ext uri="{BB962C8B-B14F-4D97-AF65-F5344CB8AC3E}">
        <p14:creationId xmlns:p14="http://schemas.microsoft.com/office/powerpoint/2010/main" val="2597589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D02C36E-FBEB-A362-60C0-FE739ABEB329}"/>
              </a:ext>
            </a:extLst>
          </p:cNvPr>
          <p:cNvPicPr>
            <a:picLocks noChangeAspect="1"/>
          </p:cNvPicPr>
          <p:nvPr/>
        </p:nvPicPr>
        <p:blipFill>
          <a:blip r:embed="rId3"/>
          <a:stretch>
            <a:fillRect/>
          </a:stretch>
        </p:blipFill>
        <p:spPr>
          <a:xfrm>
            <a:off x="473536" y="1159485"/>
            <a:ext cx="1727200" cy="1727200"/>
          </a:xfrm>
          <a:prstGeom prst="rect">
            <a:avLst/>
          </a:prstGeom>
          <a:ln>
            <a:solidFill>
              <a:schemeClr val="tx1"/>
            </a:solidFill>
          </a:ln>
        </p:spPr>
      </p:pic>
      <p:pic>
        <p:nvPicPr>
          <p:cNvPr id="6" name="図 5">
            <a:extLst>
              <a:ext uri="{FF2B5EF4-FFF2-40B4-BE49-F238E27FC236}">
                <a16:creationId xmlns:a16="http://schemas.microsoft.com/office/drawing/2014/main" id="{EE07EF95-FAE9-C8A9-B53D-FFE8B8C1B38B}"/>
              </a:ext>
            </a:extLst>
          </p:cNvPr>
          <p:cNvPicPr>
            <a:picLocks noChangeAspect="1"/>
          </p:cNvPicPr>
          <p:nvPr/>
        </p:nvPicPr>
        <p:blipFill>
          <a:blip r:embed="rId4"/>
          <a:stretch>
            <a:fillRect/>
          </a:stretch>
        </p:blipFill>
        <p:spPr>
          <a:xfrm>
            <a:off x="257109" y="3971315"/>
            <a:ext cx="5308652" cy="2359401"/>
          </a:xfrm>
          <a:prstGeom prst="rect">
            <a:avLst/>
          </a:prstGeom>
        </p:spPr>
      </p:pic>
      <p:pic>
        <p:nvPicPr>
          <p:cNvPr id="7" name="図 6">
            <a:extLst>
              <a:ext uri="{FF2B5EF4-FFF2-40B4-BE49-F238E27FC236}">
                <a16:creationId xmlns:a16="http://schemas.microsoft.com/office/drawing/2014/main" id="{6BB12297-080F-C7A8-9B19-5985940A2BD4}"/>
              </a:ext>
            </a:extLst>
          </p:cNvPr>
          <p:cNvPicPr>
            <a:picLocks noChangeAspect="1"/>
          </p:cNvPicPr>
          <p:nvPr/>
        </p:nvPicPr>
        <p:blipFill>
          <a:blip r:embed="rId5"/>
          <a:stretch>
            <a:fillRect/>
          </a:stretch>
        </p:blipFill>
        <p:spPr>
          <a:xfrm>
            <a:off x="5567870" y="3971315"/>
            <a:ext cx="6624130" cy="2359401"/>
          </a:xfrm>
          <a:prstGeom prst="rect">
            <a:avLst/>
          </a:prstGeom>
        </p:spPr>
      </p:pic>
      <p:pic>
        <p:nvPicPr>
          <p:cNvPr id="8" name="図 7">
            <a:extLst>
              <a:ext uri="{FF2B5EF4-FFF2-40B4-BE49-F238E27FC236}">
                <a16:creationId xmlns:a16="http://schemas.microsoft.com/office/drawing/2014/main" id="{63081B72-FF03-133E-AA0F-058EFCC04953}"/>
              </a:ext>
            </a:extLst>
          </p:cNvPr>
          <p:cNvPicPr>
            <a:picLocks noChangeAspect="1"/>
          </p:cNvPicPr>
          <p:nvPr/>
        </p:nvPicPr>
        <p:blipFill>
          <a:blip r:embed="rId6"/>
          <a:stretch>
            <a:fillRect/>
          </a:stretch>
        </p:blipFill>
        <p:spPr>
          <a:xfrm>
            <a:off x="2582249" y="884756"/>
            <a:ext cx="9390419" cy="2359401"/>
          </a:xfrm>
          <a:prstGeom prst="rect">
            <a:avLst/>
          </a:prstGeom>
        </p:spPr>
      </p:pic>
      <p:pic>
        <p:nvPicPr>
          <p:cNvPr id="4" name="図 3">
            <a:extLst>
              <a:ext uri="{FF2B5EF4-FFF2-40B4-BE49-F238E27FC236}">
                <a16:creationId xmlns:a16="http://schemas.microsoft.com/office/drawing/2014/main" id="{11945F45-39C1-5F41-A36F-9A9B89285DC8}"/>
              </a:ext>
            </a:extLst>
          </p:cNvPr>
          <p:cNvPicPr>
            <a:picLocks noChangeAspect="1"/>
          </p:cNvPicPr>
          <p:nvPr/>
        </p:nvPicPr>
        <p:blipFill>
          <a:blip r:embed="rId7"/>
          <a:stretch>
            <a:fillRect/>
          </a:stretch>
        </p:blipFill>
        <p:spPr>
          <a:xfrm>
            <a:off x="8220087" y="3720469"/>
            <a:ext cx="1415890" cy="1430547"/>
          </a:xfrm>
          <a:prstGeom prst="rect">
            <a:avLst/>
          </a:prstGeom>
          <a:ln>
            <a:solidFill>
              <a:schemeClr val="tx1"/>
            </a:solidFill>
          </a:ln>
        </p:spPr>
      </p:pic>
      <p:pic>
        <p:nvPicPr>
          <p:cNvPr id="3" name="図 2">
            <a:extLst>
              <a:ext uri="{FF2B5EF4-FFF2-40B4-BE49-F238E27FC236}">
                <a16:creationId xmlns:a16="http://schemas.microsoft.com/office/drawing/2014/main" id="{0241479F-0D63-8E44-FCB2-8F3005F46392}"/>
              </a:ext>
            </a:extLst>
          </p:cNvPr>
          <p:cNvPicPr>
            <a:picLocks noChangeAspect="1"/>
          </p:cNvPicPr>
          <p:nvPr/>
        </p:nvPicPr>
        <p:blipFill>
          <a:blip r:embed="rId8"/>
          <a:stretch>
            <a:fillRect/>
          </a:stretch>
        </p:blipFill>
        <p:spPr>
          <a:xfrm>
            <a:off x="2911435" y="3720469"/>
            <a:ext cx="1645667" cy="1430547"/>
          </a:xfrm>
          <a:prstGeom prst="rect">
            <a:avLst/>
          </a:prstGeom>
          <a:ln>
            <a:solidFill>
              <a:schemeClr val="tx1"/>
            </a:solidFill>
          </a:ln>
        </p:spPr>
      </p:pic>
      <p:pic>
        <p:nvPicPr>
          <p:cNvPr id="11" name="図 10">
            <a:extLst>
              <a:ext uri="{FF2B5EF4-FFF2-40B4-BE49-F238E27FC236}">
                <a16:creationId xmlns:a16="http://schemas.microsoft.com/office/drawing/2014/main" id="{E3E3AEF0-EBCD-31DD-9E29-86AEE3F5D62F}"/>
              </a:ext>
            </a:extLst>
          </p:cNvPr>
          <p:cNvPicPr>
            <a:picLocks noChangeAspect="1"/>
          </p:cNvPicPr>
          <p:nvPr/>
        </p:nvPicPr>
        <p:blipFill>
          <a:blip r:embed="rId9"/>
          <a:stretch>
            <a:fillRect/>
          </a:stretch>
        </p:blipFill>
        <p:spPr>
          <a:xfrm>
            <a:off x="3570273" y="30873"/>
            <a:ext cx="4087577" cy="921380"/>
          </a:xfrm>
          <a:prstGeom prst="rect">
            <a:avLst/>
          </a:prstGeom>
        </p:spPr>
      </p:pic>
    </p:spTree>
    <p:extLst>
      <p:ext uri="{BB962C8B-B14F-4D97-AF65-F5344CB8AC3E}">
        <p14:creationId xmlns:p14="http://schemas.microsoft.com/office/powerpoint/2010/main" val="305621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D481770-6CF6-E096-D876-54CBA68F5214}"/>
              </a:ext>
            </a:extLst>
          </p:cNvPr>
          <p:cNvSpPr txBox="1"/>
          <p:nvPr/>
        </p:nvSpPr>
        <p:spPr>
          <a:xfrm>
            <a:off x="337473" y="2890391"/>
            <a:ext cx="11854527" cy="1077218"/>
          </a:xfrm>
          <a:prstGeom prst="rect">
            <a:avLst/>
          </a:prstGeom>
          <a:noFill/>
        </p:spPr>
        <p:txBody>
          <a:bodyPr wrap="none" rtlCol="0">
            <a:spAutoFit/>
          </a:bodyPr>
          <a:lstStyle/>
          <a:p>
            <a:r>
              <a:rPr lang="en-US" altLang="ja-JP" sz="2000" b="0" dirty="0">
                <a:effectLst/>
                <a:latin typeface="Menlo" panose="020B0609030804020204" pitchFamily="49" charset="0"/>
              </a:rPr>
              <a:t>This product </a:t>
            </a:r>
            <a:r>
              <a:rPr lang="en-US" altLang="ja-JP" sz="2400" b="0" dirty="0">
                <a:solidFill>
                  <a:schemeClr val="bg1"/>
                </a:solidFill>
                <a:effectLst/>
                <a:highlight>
                  <a:srgbClr val="000000"/>
                </a:highlight>
                <a:latin typeface="Menlo" panose="020B0609030804020204" pitchFamily="49" charset="0"/>
              </a:rPr>
              <a:t>utilizes smart contracts and an efficient interface </a:t>
            </a:r>
            <a:endParaRPr lang="en-US" altLang="ja-JP" sz="2000" b="0" dirty="0">
              <a:solidFill>
                <a:schemeClr val="bg1"/>
              </a:solidFill>
              <a:effectLst/>
              <a:highlight>
                <a:srgbClr val="000000"/>
              </a:highlight>
              <a:latin typeface="Menlo" panose="020B0609030804020204" pitchFamily="49" charset="0"/>
            </a:endParaRPr>
          </a:p>
          <a:p>
            <a:r>
              <a:rPr lang="en-US" altLang="ja-JP" sz="2000" b="0" dirty="0">
                <a:effectLst/>
                <a:latin typeface="Menlo" panose="020B0609030804020204" pitchFamily="49" charset="0"/>
              </a:rPr>
              <a:t>while effectively leveraging </a:t>
            </a:r>
            <a:r>
              <a:rPr lang="en-US" altLang="ja-JP" sz="2000" b="0" dirty="0" err="1">
                <a:effectLst/>
                <a:latin typeface="Menlo" panose="020B0609030804020204" pitchFamily="49" charset="0"/>
              </a:rPr>
              <a:t>oSnap</a:t>
            </a:r>
            <a:r>
              <a:rPr lang="en-US" altLang="ja-JP" sz="2000" b="0" dirty="0">
                <a:effectLst/>
                <a:latin typeface="Menlo" panose="020B0609030804020204" pitchFamily="49" charset="0"/>
              </a:rPr>
              <a:t>, attestations, and gnosis-safe features </a:t>
            </a:r>
          </a:p>
          <a:p>
            <a:r>
              <a:rPr lang="en-US" altLang="ja-JP" sz="2000" b="0" dirty="0">
                <a:effectLst/>
                <a:latin typeface="Menlo" panose="020B0609030804020204" pitchFamily="49" charset="0"/>
              </a:rPr>
              <a:t>to ensure secure funds management and support post-hackathon-product.</a:t>
            </a:r>
          </a:p>
        </p:txBody>
      </p:sp>
    </p:spTree>
    <p:extLst>
      <p:ext uri="{BB962C8B-B14F-4D97-AF65-F5344CB8AC3E}">
        <p14:creationId xmlns:p14="http://schemas.microsoft.com/office/powerpoint/2010/main" val="2630546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A77CBF-CAB6-CE6D-37F0-9264839E4267}"/>
              </a:ext>
            </a:extLst>
          </p:cNvPr>
          <p:cNvPicPr>
            <a:picLocks noChangeAspect="1"/>
          </p:cNvPicPr>
          <p:nvPr/>
        </p:nvPicPr>
        <p:blipFill>
          <a:blip r:embed="rId3"/>
          <a:stretch>
            <a:fillRect/>
          </a:stretch>
        </p:blipFill>
        <p:spPr>
          <a:xfrm>
            <a:off x="282824" y="1730829"/>
            <a:ext cx="11626351" cy="3396342"/>
          </a:xfrm>
          <a:prstGeom prst="rect">
            <a:avLst/>
          </a:prstGeom>
        </p:spPr>
      </p:pic>
    </p:spTree>
    <p:extLst>
      <p:ext uri="{BB962C8B-B14F-4D97-AF65-F5344CB8AC3E}">
        <p14:creationId xmlns:p14="http://schemas.microsoft.com/office/powerpoint/2010/main" val="77370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が含まれている画像&#10;&#10;自動的に生成された説明">
            <a:extLst>
              <a:ext uri="{FF2B5EF4-FFF2-40B4-BE49-F238E27FC236}">
                <a16:creationId xmlns:a16="http://schemas.microsoft.com/office/drawing/2014/main" id="{29740528-CE7E-193C-FC26-6C3F5B082463}"/>
              </a:ext>
            </a:extLst>
          </p:cNvPr>
          <p:cNvPicPr>
            <a:picLocks noChangeAspect="1"/>
          </p:cNvPicPr>
          <p:nvPr/>
        </p:nvPicPr>
        <p:blipFill>
          <a:blip r:embed="rId3"/>
          <a:stretch>
            <a:fillRect/>
          </a:stretch>
        </p:blipFill>
        <p:spPr>
          <a:xfrm>
            <a:off x="528452" y="2022685"/>
            <a:ext cx="3057303" cy="1655772"/>
          </a:xfrm>
          <a:prstGeom prst="rect">
            <a:avLst/>
          </a:prstGeom>
        </p:spPr>
      </p:pic>
      <p:pic>
        <p:nvPicPr>
          <p:cNvPr id="7" name="図 6" descr="グラフィカル ユーザー インターフェイス, Web サイト&#10;&#10;自動的に生成された説明">
            <a:extLst>
              <a:ext uri="{FF2B5EF4-FFF2-40B4-BE49-F238E27FC236}">
                <a16:creationId xmlns:a16="http://schemas.microsoft.com/office/drawing/2014/main" id="{516B0A37-52BB-D809-4B4B-C4084E25E48A}"/>
              </a:ext>
            </a:extLst>
          </p:cNvPr>
          <p:cNvPicPr>
            <a:picLocks noChangeAspect="1"/>
          </p:cNvPicPr>
          <p:nvPr/>
        </p:nvPicPr>
        <p:blipFill>
          <a:blip r:embed="rId4"/>
          <a:stretch>
            <a:fillRect/>
          </a:stretch>
        </p:blipFill>
        <p:spPr>
          <a:xfrm>
            <a:off x="528452" y="4738916"/>
            <a:ext cx="3057303" cy="1650986"/>
          </a:xfrm>
          <a:prstGeom prst="rect">
            <a:avLst/>
          </a:prstGeom>
        </p:spPr>
      </p:pic>
      <p:pic>
        <p:nvPicPr>
          <p:cNvPr id="9" name="図 8" descr="ダイアグラム, 設計図&#10;&#10;自動的に生成された説明">
            <a:extLst>
              <a:ext uri="{FF2B5EF4-FFF2-40B4-BE49-F238E27FC236}">
                <a16:creationId xmlns:a16="http://schemas.microsoft.com/office/drawing/2014/main" id="{88769662-A4D3-87F0-F517-44F5F6AEF814}"/>
              </a:ext>
            </a:extLst>
          </p:cNvPr>
          <p:cNvPicPr>
            <a:picLocks noChangeAspect="1"/>
          </p:cNvPicPr>
          <p:nvPr/>
        </p:nvPicPr>
        <p:blipFill>
          <a:blip r:embed="rId5"/>
          <a:stretch>
            <a:fillRect/>
          </a:stretch>
        </p:blipFill>
        <p:spPr>
          <a:xfrm>
            <a:off x="5424518" y="2212186"/>
            <a:ext cx="6563018" cy="3473057"/>
          </a:xfrm>
          <a:prstGeom prst="rect">
            <a:avLst/>
          </a:prstGeom>
        </p:spPr>
      </p:pic>
      <p:sp>
        <p:nvSpPr>
          <p:cNvPr id="10" name="テキスト ボックス 9">
            <a:extLst>
              <a:ext uri="{FF2B5EF4-FFF2-40B4-BE49-F238E27FC236}">
                <a16:creationId xmlns:a16="http://schemas.microsoft.com/office/drawing/2014/main" id="{26912619-9539-FFD4-F22E-8CD9DCA12C69}"/>
              </a:ext>
            </a:extLst>
          </p:cNvPr>
          <p:cNvSpPr txBox="1"/>
          <p:nvPr/>
        </p:nvSpPr>
        <p:spPr>
          <a:xfrm>
            <a:off x="643905" y="3813881"/>
            <a:ext cx="2865400" cy="276999"/>
          </a:xfrm>
          <a:prstGeom prst="rect">
            <a:avLst/>
          </a:prstGeom>
          <a:noFill/>
        </p:spPr>
        <p:txBody>
          <a:bodyPr wrap="none" rtlCol="0">
            <a:spAutoFit/>
          </a:bodyPr>
          <a:lstStyle/>
          <a:p>
            <a:r>
              <a:rPr kumimoji="1" lang="en-US" altLang="ja-JP" sz="1200" dirty="0"/>
              <a:t>https://</a:t>
            </a:r>
            <a:r>
              <a:rPr kumimoji="1" lang="en-US" altLang="ja-JP" sz="1200" dirty="0" err="1"/>
              <a:t>ethglobal.com</a:t>
            </a:r>
            <a:r>
              <a:rPr kumimoji="1" lang="en-US" altLang="ja-JP" sz="1200" dirty="0"/>
              <a:t>/showcase/phi-hs50f</a:t>
            </a:r>
            <a:endParaRPr kumimoji="1" lang="ja-JP" altLang="en-US" sz="1200"/>
          </a:p>
        </p:txBody>
      </p:sp>
      <p:sp>
        <p:nvSpPr>
          <p:cNvPr id="12" name="テキスト ボックス 11">
            <a:extLst>
              <a:ext uri="{FF2B5EF4-FFF2-40B4-BE49-F238E27FC236}">
                <a16:creationId xmlns:a16="http://schemas.microsoft.com/office/drawing/2014/main" id="{0FF2F0DA-9B06-1F60-988E-796AF5053F9D}"/>
              </a:ext>
            </a:extLst>
          </p:cNvPr>
          <p:cNvSpPr txBox="1"/>
          <p:nvPr/>
        </p:nvSpPr>
        <p:spPr>
          <a:xfrm>
            <a:off x="524355" y="6389902"/>
            <a:ext cx="6097656" cy="261610"/>
          </a:xfrm>
          <a:prstGeom prst="rect">
            <a:avLst/>
          </a:prstGeom>
          <a:noFill/>
        </p:spPr>
        <p:txBody>
          <a:bodyPr wrap="square">
            <a:spAutoFit/>
          </a:bodyPr>
          <a:lstStyle/>
          <a:p>
            <a:r>
              <a:rPr lang="ja-JP" altLang="en-US" sz="1050"/>
              <a:t>https://ethglobal.com/showcase/phi-land-2f6hf</a:t>
            </a:r>
          </a:p>
        </p:txBody>
      </p:sp>
      <p:sp>
        <p:nvSpPr>
          <p:cNvPr id="13" name="テキスト ボックス 12">
            <a:extLst>
              <a:ext uri="{FF2B5EF4-FFF2-40B4-BE49-F238E27FC236}">
                <a16:creationId xmlns:a16="http://schemas.microsoft.com/office/drawing/2014/main" id="{78862AE9-61A2-DCFC-EC19-6E556D1ED2CF}"/>
              </a:ext>
            </a:extLst>
          </p:cNvPr>
          <p:cNvSpPr txBox="1"/>
          <p:nvPr/>
        </p:nvSpPr>
        <p:spPr>
          <a:xfrm>
            <a:off x="809291" y="1467554"/>
            <a:ext cx="1592039" cy="369332"/>
          </a:xfrm>
          <a:prstGeom prst="rect">
            <a:avLst/>
          </a:prstGeom>
          <a:noFill/>
        </p:spPr>
        <p:txBody>
          <a:bodyPr wrap="none" rtlCol="0">
            <a:spAutoFit/>
          </a:bodyPr>
          <a:lstStyle/>
          <a:p>
            <a:r>
              <a:rPr kumimoji="1" lang="en-US" altLang="ja-JP" dirty="0"/>
              <a:t>NFT HACK2022</a:t>
            </a:r>
            <a:endParaRPr kumimoji="1" lang="ja-JP" altLang="en-US"/>
          </a:p>
        </p:txBody>
      </p:sp>
      <p:sp>
        <p:nvSpPr>
          <p:cNvPr id="14" name="テキスト ボックス 13">
            <a:extLst>
              <a:ext uri="{FF2B5EF4-FFF2-40B4-BE49-F238E27FC236}">
                <a16:creationId xmlns:a16="http://schemas.microsoft.com/office/drawing/2014/main" id="{AA0C136F-8D8C-E3A7-4434-124D1914E8A7}"/>
              </a:ext>
            </a:extLst>
          </p:cNvPr>
          <p:cNvSpPr txBox="1"/>
          <p:nvPr/>
        </p:nvSpPr>
        <p:spPr>
          <a:xfrm>
            <a:off x="912973" y="4371566"/>
            <a:ext cx="1384674" cy="369332"/>
          </a:xfrm>
          <a:prstGeom prst="rect">
            <a:avLst/>
          </a:prstGeom>
          <a:noFill/>
        </p:spPr>
        <p:txBody>
          <a:bodyPr wrap="none" rtlCol="0">
            <a:spAutoFit/>
          </a:bodyPr>
          <a:lstStyle/>
          <a:p>
            <a:r>
              <a:rPr kumimoji="1" lang="en-US" altLang="ja-JP" dirty="0"/>
              <a:t>BUILDQUEST</a:t>
            </a:r>
            <a:endParaRPr kumimoji="1" lang="ja-JP" altLang="en-US"/>
          </a:p>
        </p:txBody>
      </p:sp>
      <p:pic>
        <p:nvPicPr>
          <p:cNvPr id="17" name="図 16">
            <a:extLst>
              <a:ext uri="{FF2B5EF4-FFF2-40B4-BE49-F238E27FC236}">
                <a16:creationId xmlns:a16="http://schemas.microsoft.com/office/drawing/2014/main" id="{E9EA9D1A-6A6A-CBBD-D103-562160FF68A4}"/>
              </a:ext>
            </a:extLst>
          </p:cNvPr>
          <p:cNvPicPr>
            <a:picLocks noChangeAspect="1"/>
          </p:cNvPicPr>
          <p:nvPr/>
        </p:nvPicPr>
        <p:blipFill>
          <a:blip r:embed="rId6"/>
          <a:stretch>
            <a:fillRect/>
          </a:stretch>
        </p:blipFill>
        <p:spPr>
          <a:xfrm>
            <a:off x="3509305" y="3565946"/>
            <a:ext cx="1795663" cy="976589"/>
          </a:xfrm>
          <a:prstGeom prst="rect">
            <a:avLst/>
          </a:prstGeom>
        </p:spPr>
      </p:pic>
      <p:pic>
        <p:nvPicPr>
          <p:cNvPr id="21" name="図 20">
            <a:extLst>
              <a:ext uri="{FF2B5EF4-FFF2-40B4-BE49-F238E27FC236}">
                <a16:creationId xmlns:a16="http://schemas.microsoft.com/office/drawing/2014/main" id="{221187D2-007F-B6CD-9DC3-F67169CB8E57}"/>
              </a:ext>
            </a:extLst>
          </p:cNvPr>
          <p:cNvPicPr>
            <a:picLocks noChangeAspect="1"/>
          </p:cNvPicPr>
          <p:nvPr/>
        </p:nvPicPr>
        <p:blipFill>
          <a:blip r:embed="rId7"/>
          <a:stretch>
            <a:fillRect/>
          </a:stretch>
        </p:blipFill>
        <p:spPr>
          <a:xfrm>
            <a:off x="6174458" y="1273389"/>
            <a:ext cx="2324100" cy="698500"/>
          </a:xfrm>
          <a:prstGeom prst="rect">
            <a:avLst/>
          </a:prstGeom>
        </p:spPr>
      </p:pic>
      <p:pic>
        <p:nvPicPr>
          <p:cNvPr id="22" name="図 21">
            <a:extLst>
              <a:ext uri="{FF2B5EF4-FFF2-40B4-BE49-F238E27FC236}">
                <a16:creationId xmlns:a16="http://schemas.microsoft.com/office/drawing/2014/main" id="{AD6D34A8-DCC5-D4F7-8D45-14714AEF5578}"/>
              </a:ext>
            </a:extLst>
          </p:cNvPr>
          <p:cNvPicPr>
            <a:picLocks noChangeAspect="1"/>
          </p:cNvPicPr>
          <p:nvPr/>
        </p:nvPicPr>
        <p:blipFill>
          <a:blip r:embed="rId8"/>
          <a:stretch>
            <a:fillRect/>
          </a:stretch>
        </p:blipFill>
        <p:spPr>
          <a:xfrm>
            <a:off x="8498558" y="1281736"/>
            <a:ext cx="1828800" cy="698500"/>
          </a:xfrm>
          <a:prstGeom prst="rect">
            <a:avLst/>
          </a:prstGeom>
        </p:spPr>
      </p:pic>
      <p:pic>
        <p:nvPicPr>
          <p:cNvPr id="24" name="図 23">
            <a:extLst>
              <a:ext uri="{FF2B5EF4-FFF2-40B4-BE49-F238E27FC236}">
                <a16:creationId xmlns:a16="http://schemas.microsoft.com/office/drawing/2014/main" id="{94F16EA9-39E7-48F1-D042-B73981DB00C4}"/>
              </a:ext>
            </a:extLst>
          </p:cNvPr>
          <p:cNvPicPr>
            <a:picLocks noChangeAspect="1"/>
          </p:cNvPicPr>
          <p:nvPr/>
        </p:nvPicPr>
        <p:blipFill>
          <a:blip r:embed="rId9"/>
          <a:stretch>
            <a:fillRect/>
          </a:stretch>
        </p:blipFill>
        <p:spPr>
          <a:xfrm>
            <a:off x="4419600" y="6045992"/>
            <a:ext cx="7772400" cy="620438"/>
          </a:xfrm>
          <a:prstGeom prst="rect">
            <a:avLst/>
          </a:prstGeom>
        </p:spPr>
      </p:pic>
      <p:pic>
        <p:nvPicPr>
          <p:cNvPr id="2" name="図 1">
            <a:extLst>
              <a:ext uri="{FF2B5EF4-FFF2-40B4-BE49-F238E27FC236}">
                <a16:creationId xmlns:a16="http://schemas.microsoft.com/office/drawing/2014/main" id="{6BBB3FE6-8BD9-B48F-ED90-D4BD82655228}"/>
              </a:ext>
            </a:extLst>
          </p:cNvPr>
          <p:cNvPicPr>
            <a:picLocks noChangeAspect="1"/>
          </p:cNvPicPr>
          <p:nvPr/>
        </p:nvPicPr>
        <p:blipFill>
          <a:blip r:embed="rId10"/>
          <a:stretch>
            <a:fillRect/>
          </a:stretch>
        </p:blipFill>
        <p:spPr>
          <a:xfrm>
            <a:off x="985280" y="210666"/>
            <a:ext cx="2832100" cy="825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D660BE-3BA3-97A9-F21A-A4C6468BB71D}"/>
              </a:ext>
            </a:extLst>
          </p:cNvPr>
          <p:cNvPicPr>
            <a:picLocks noChangeAspect="1"/>
          </p:cNvPicPr>
          <p:nvPr/>
        </p:nvPicPr>
        <p:blipFill>
          <a:blip r:embed="rId3"/>
          <a:stretch>
            <a:fillRect/>
          </a:stretch>
        </p:blipFill>
        <p:spPr>
          <a:xfrm>
            <a:off x="2659040" y="643467"/>
            <a:ext cx="6178548" cy="626974"/>
          </a:xfrm>
          <a:prstGeom prst="rect">
            <a:avLst/>
          </a:prstGeom>
        </p:spPr>
      </p:pic>
      <p:pic>
        <p:nvPicPr>
          <p:cNvPr id="3" name="図 2">
            <a:extLst>
              <a:ext uri="{FF2B5EF4-FFF2-40B4-BE49-F238E27FC236}">
                <a16:creationId xmlns:a16="http://schemas.microsoft.com/office/drawing/2014/main" id="{BF361A1B-2FA2-2978-9D35-A4986A7F0581}"/>
              </a:ext>
            </a:extLst>
          </p:cNvPr>
          <p:cNvPicPr>
            <a:picLocks noChangeAspect="1"/>
          </p:cNvPicPr>
          <p:nvPr/>
        </p:nvPicPr>
        <p:blipFill>
          <a:blip r:embed="rId4"/>
          <a:stretch>
            <a:fillRect/>
          </a:stretch>
        </p:blipFill>
        <p:spPr>
          <a:xfrm>
            <a:off x="2550744" y="2462583"/>
            <a:ext cx="6748525" cy="626974"/>
          </a:xfrm>
          <a:prstGeom prst="rect">
            <a:avLst/>
          </a:prstGeom>
        </p:spPr>
      </p:pic>
      <p:pic>
        <p:nvPicPr>
          <p:cNvPr id="4" name="図 3">
            <a:extLst>
              <a:ext uri="{FF2B5EF4-FFF2-40B4-BE49-F238E27FC236}">
                <a16:creationId xmlns:a16="http://schemas.microsoft.com/office/drawing/2014/main" id="{846170DA-A6C7-5E74-6BA6-0AD752ED030D}"/>
              </a:ext>
            </a:extLst>
          </p:cNvPr>
          <p:cNvPicPr>
            <a:picLocks noChangeAspect="1"/>
          </p:cNvPicPr>
          <p:nvPr/>
        </p:nvPicPr>
        <p:blipFill>
          <a:blip r:embed="rId5"/>
          <a:stretch>
            <a:fillRect/>
          </a:stretch>
        </p:blipFill>
        <p:spPr>
          <a:xfrm>
            <a:off x="2659040" y="4390557"/>
            <a:ext cx="6976516" cy="486939"/>
          </a:xfrm>
          <a:prstGeom prst="rect">
            <a:avLst/>
          </a:prstGeom>
        </p:spPr>
      </p:pic>
      <p:pic>
        <p:nvPicPr>
          <p:cNvPr id="1026" name="Picture 2" descr="StarkNet Sheds a Light on a New Direction for ZK Rollups">
            <a:extLst>
              <a:ext uri="{FF2B5EF4-FFF2-40B4-BE49-F238E27FC236}">
                <a16:creationId xmlns:a16="http://schemas.microsoft.com/office/drawing/2014/main" id="{93B86ECD-3FC4-27DB-4972-A8EAA2224B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7439" y="5091118"/>
            <a:ext cx="1920822" cy="1278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nts | Gitcoin">
            <a:extLst>
              <a:ext uri="{FF2B5EF4-FFF2-40B4-BE49-F238E27FC236}">
                <a16:creationId xmlns:a16="http://schemas.microsoft.com/office/drawing/2014/main" id="{42D30B56-4C9F-F1C5-8EC9-88D045DB35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5279" y="3019539"/>
            <a:ext cx="3226069" cy="1135098"/>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52FAD4A9-6A09-0EE9-E756-6882262D85F9}"/>
              </a:ext>
            </a:extLst>
          </p:cNvPr>
          <p:cNvPicPr>
            <a:picLocks noChangeAspect="1"/>
          </p:cNvPicPr>
          <p:nvPr/>
        </p:nvPicPr>
        <p:blipFill>
          <a:blip r:embed="rId8"/>
          <a:stretch>
            <a:fillRect/>
          </a:stretch>
        </p:blipFill>
        <p:spPr>
          <a:xfrm>
            <a:off x="3833192" y="1483381"/>
            <a:ext cx="4183629" cy="786568"/>
          </a:xfrm>
          <a:prstGeom prst="rect">
            <a:avLst/>
          </a:prstGeom>
        </p:spPr>
      </p:pic>
    </p:spTree>
    <p:extLst>
      <p:ext uri="{BB962C8B-B14F-4D97-AF65-F5344CB8AC3E}">
        <p14:creationId xmlns:p14="http://schemas.microsoft.com/office/powerpoint/2010/main" val="343822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48F0EB-C7CD-911A-631D-FC8EA74D0809}"/>
              </a:ext>
            </a:extLst>
          </p:cNvPr>
          <p:cNvSpPr txBox="1"/>
          <p:nvPr/>
        </p:nvSpPr>
        <p:spPr>
          <a:xfrm>
            <a:off x="380717" y="3075057"/>
            <a:ext cx="11430565" cy="707886"/>
          </a:xfrm>
          <a:prstGeom prst="rect">
            <a:avLst/>
          </a:prstGeom>
          <a:noFill/>
        </p:spPr>
        <p:txBody>
          <a:bodyPr wrap="none" rtlCol="0">
            <a:spAutoFit/>
          </a:bodyPr>
          <a:lstStyle/>
          <a:p>
            <a:r>
              <a:rPr lang="en-US" altLang="ja-JP" sz="4000" b="0" i="0" dirty="0">
                <a:solidFill>
                  <a:srgbClr val="D1D5DB"/>
                </a:solidFill>
                <a:effectLst/>
                <a:highlight>
                  <a:srgbClr val="000000"/>
                </a:highlight>
                <a:latin typeface="Söhne"/>
              </a:rPr>
              <a:t>Align post-hackathon development with this situation.</a:t>
            </a:r>
            <a:endParaRPr kumimoji="1" lang="ja-JP" altLang="en-US" sz="4000">
              <a:highlight>
                <a:srgbClr val="000000"/>
              </a:highlight>
            </a:endParaRPr>
          </a:p>
        </p:txBody>
      </p:sp>
      <p:pic>
        <p:nvPicPr>
          <p:cNvPr id="5" name="図 4">
            <a:extLst>
              <a:ext uri="{FF2B5EF4-FFF2-40B4-BE49-F238E27FC236}">
                <a16:creationId xmlns:a16="http://schemas.microsoft.com/office/drawing/2014/main" id="{B2E98BB5-7947-ADC9-1415-1BDEF26111E5}"/>
              </a:ext>
            </a:extLst>
          </p:cNvPr>
          <p:cNvPicPr>
            <a:picLocks noChangeAspect="1"/>
          </p:cNvPicPr>
          <p:nvPr/>
        </p:nvPicPr>
        <p:blipFill>
          <a:blip r:embed="rId3"/>
          <a:stretch>
            <a:fillRect/>
          </a:stretch>
        </p:blipFill>
        <p:spPr>
          <a:xfrm>
            <a:off x="1073150" y="1249233"/>
            <a:ext cx="4572000" cy="825500"/>
          </a:xfrm>
          <a:prstGeom prst="rect">
            <a:avLst/>
          </a:prstGeom>
        </p:spPr>
      </p:pic>
    </p:spTree>
    <p:extLst>
      <p:ext uri="{BB962C8B-B14F-4D97-AF65-F5344CB8AC3E}">
        <p14:creationId xmlns:p14="http://schemas.microsoft.com/office/powerpoint/2010/main" val="192389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AEFB3F1-83BD-33AE-864A-D6327D6FD050}"/>
              </a:ext>
            </a:extLst>
          </p:cNvPr>
          <p:cNvPicPr>
            <a:picLocks noChangeAspect="1"/>
          </p:cNvPicPr>
          <p:nvPr/>
        </p:nvPicPr>
        <p:blipFill>
          <a:blip r:embed="rId3"/>
          <a:stretch>
            <a:fillRect/>
          </a:stretch>
        </p:blipFill>
        <p:spPr>
          <a:xfrm>
            <a:off x="5483126" y="979612"/>
            <a:ext cx="311290" cy="4141370"/>
          </a:xfrm>
          <a:prstGeom prst="rect">
            <a:avLst/>
          </a:prstGeom>
        </p:spPr>
      </p:pic>
      <p:pic>
        <p:nvPicPr>
          <p:cNvPr id="3" name="図 2">
            <a:extLst>
              <a:ext uri="{FF2B5EF4-FFF2-40B4-BE49-F238E27FC236}">
                <a16:creationId xmlns:a16="http://schemas.microsoft.com/office/drawing/2014/main" id="{7C5531EC-16DC-D656-1B19-14F16BD38A71}"/>
              </a:ext>
            </a:extLst>
          </p:cNvPr>
          <p:cNvPicPr>
            <a:picLocks noChangeAspect="1"/>
          </p:cNvPicPr>
          <p:nvPr/>
        </p:nvPicPr>
        <p:blipFill>
          <a:blip r:embed="rId4"/>
          <a:stretch>
            <a:fillRect/>
          </a:stretch>
        </p:blipFill>
        <p:spPr>
          <a:xfrm>
            <a:off x="4896224" y="3861325"/>
            <a:ext cx="3679365" cy="486454"/>
          </a:xfrm>
          <a:prstGeom prst="rect">
            <a:avLst/>
          </a:prstGeom>
        </p:spPr>
      </p:pic>
      <p:pic>
        <p:nvPicPr>
          <p:cNvPr id="5" name="図 4">
            <a:extLst>
              <a:ext uri="{FF2B5EF4-FFF2-40B4-BE49-F238E27FC236}">
                <a16:creationId xmlns:a16="http://schemas.microsoft.com/office/drawing/2014/main" id="{B7EA0527-1E2F-3E76-DA67-723A60156657}"/>
              </a:ext>
            </a:extLst>
          </p:cNvPr>
          <p:cNvPicPr>
            <a:picLocks noChangeAspect="1"/>
          </p:cNvPicPr>
          <p:nvPr/>
        </p:nvPicPr>
        <p:blipFill>
          <a:blip r:embed="rId5"/>
          <a:stretch>
            <a:fillRect/>
          </a:stretch>
        </p:blipFill>
        <p:spPr>
          <a:xfrm>
            <a:off x="1901722" y="219175"/>
            <a:ext cx="8316030" cy="693002"/>
          </a:xfrm>
          <a:prstGeom prst="rect">
            <a:avLst/>
          </a:prstGeom>
        </p:spPr>
      </p:pic>
      <p:pic>
        <p:nvPicPr>
          <p:cNvPr id="6" name="図 5">
            <a:extLst>
              <a:ext uri="{FF2B5EF4-FFF2-40B4-BE49-F238E27FC236}">
                <a16:creationId xmlns:a16="http://schemas.microsoft.com/office/drawing/2014/main" id="{AC44EEEE-E642-59EB-5162-0323C61BF48F}"/>
              </a:ext>
            </a:extLst>
          </p:cNvPr>
          <p:cNvPicPr>
            <a:picLocks noChangeAspect="1"/>
          </p:cNvPicPr>
          <p:nvPr/>
        </p:nvPicPr>
        <p:blipFill>
          <a:blip r:embed="rId6"/>
          <a:stretch>
            <a:fillRect/>
          </a:stretch>
        </p:blipFill>
        <p:spPr>
          <a:xfrm>
            <a:off x="2733309" y="1306102"/>
            <a:ext cx="3269627" cy="480828"/>
          </a:xfrm>
          <a:prstGeom prst="rect">
            <a:avLst/>
          </a:prstGeom>
        </p:spPr>
      </p:pic>
      <p:pic>
        <p:nvPicPr>
          <p:cNvPr id="7" name="図 6">
            <a:extLst>
              <a:ext uri="{FF2B5EF4-FFF2-40B4-BE49-F238E27FC236}">
                <a16:creationId xmlns:a16="http://schemas.microsoft.com/office/drawing/2014/main" id="{9D5C9440-C37B-9FEE-21C6-AE1865E98FB3}"/>
              </a:ext>
            </a:extLst>
          </p:cNvPr>
          <p:cNvPicPr>
            <a:picLocks noChangeAspect="1"/>
          </p:cNvPicPr>
          <p:nvPr/>
        </p:nvPicPr>
        <p:blipFill>
          <a:blip r:embed="rId7"/>
          <a:stretch>
            <a:fillRect/>
          </a:stretch>
        </p:blipFill>
        <p:spPr>
          <a:xfrm>
            <a:off x="5254077" y="2166256"/>
            <a:ext cx="4936507" cy="480828"/>
          </a:xfrm>
          <a:prstGeom prst="rect">
            <a:avLst/>
          </a:prstGeom>
        </p:spPr>
      </p:pic>
      <p:pic>
        <p:nvPicPr>
          <p:cNvPr id="12" name="図 11">
            <a:extLst>
              <a:ext uri="{FF2B5EF4-FFF2-40B4-BE49-F238E27FC236}">
                <a16:creationId xmlns:a16="http://schemas.microsoft.com/office/drawing/2014/main" id="{7B1AD54B-0D9E-BC8D-3085-3A075D8CF3D8}"/>
              </a:ext>
            </a:extLst>
          </p:cNvPr>
          <p:cNvPicPr>
            <a:picLocks noChangeAspect="1"/>
          </p:cNvPicPr>
          <p:nvPr/>
        </p:nvPicPr>
        <p:blipFill>
          <a:blip r:embed="rId8"/>
          <a:stretch>
            <a:fillRect/>
          </a:stretch>
        </p:blipFill>
        <p:spPr>
          <a:xfrm>
            <a:off x="4129875" y="5071350"/>
            <a:ext cx="2987617" cy="581422"/>
          </a:xfrm>
          <a:prstGeom prst="rect">
            <a:avLst/>
          </a:prstGeom>
        </p:spPr>
      </p:pic>
      <p:pic>
        <p:nvPicPr>
          <p:cNvPr id="13" name="図 12">
            <a:extLst>
              <a:ext uri="{FF2B5EF4-FFF2-40B4-BE49-F238E27FC236}">
                <a16:creationId xmlns:a16="http://schemas.microsoft.com/office/drawing/2014/main" id="{57F23B14-57E9-A856-38BE-A2EAADEB3121}"/>
              </a:ext>
            </a:extLst>
          </p:cNvPr>
          <p:cNvPicPr>
            <a:picLocks noChangeAspect="1"/>
          </p:cNvPicPr>
          <p:nvPr/>
        </p:nvPicPr>
        <p:blipFill>
          <a:blip r:embed="rId9"/>
          <a:stretch>
            <a:fillRect/>
          </a:stretch>
        </p:blipFill>
        <p:spPr>
          <a:xfrm>
            <a:off x="2841042" y="3010588"/>
            <a:ext cx="3054160" cy="357694"/>
          </a:xfrm>
          <a:prstGeom prst="rect">
            <a:avLst/>
          </a:prstGeom>
        </p:spPr>
      </p:pic>
      <p:pic>
        <p:nvPicPr>
          <p:cNvPr id="14" name="図 13">
            <a:extLst>
              <a:ext uri="{FF2B5EF4-FFF2-40B4-BE49-F238E27FC236}">
                <a16:creationId xmlns:a16="http://schemas.microsoft.com/office/drawing/2014/main" id="{1D822B70-6D09-579E-EF59-415ACD07F54E}"/>
              </a:ext>
            </a:extLst>
          </p:cNvPr>
          <p:cNvPicPr>
            <a:picLocks noChangeAspect="1"/>
          </p:cNvPicPr>
          <p:nvPr/>
        </p:nvPicPr>
        <p:blipFill>
          <a:blip r:embed="rId10"/>
          <a:stretch>
            <a:fillRect/>
          </a:stretch>
        </p:blipFill>
        <p:spPr>
          <a:xfrm>
            <a:off x="659429" y="54857"/>
            <a:ext cx="1242293" cy="1079902"/>
          </a:xfrm>
          <a:prstGeom prst="rect">
            <a:avLst/>
          </a:prstGeom>
        </p:spPr>
      </p:pic>
      <p:pic>
        <p:nvPicPr>
          <p:cNvPr id="16" name="図 15">
            <a:extLst>
              <a:ext uri="{FF2B5EF4-FFF2-40B4-BE49-F238E27FC236}">
                <a16:creationId xmlns:a16="http://schemas.microsoft.com/office/drawing/2014/main" id="{316CFAFE-E661-6CBF-F90F-53B26F9F3D8A}"/>
              </a:ext>
            </a:extLst>
          </p:cNvPr>
          <p:cNvPicPr>
            <a:picLocks noChangeAspect="1"/>
          </p:cNvPicPr>
          <p:nvPr/>
        </p:nvPicPr>
        <p:blipFill>
          <a:blip r:embed="rId11"/>
          <a:stretch>
            <a:fillRect/>
          </a:stretch>
        </p:blipFill>
        <p:spPr>
          <a:xfrm>
            <a:off x="1740484" y="1028163"/>
            <a:ext cx="984423" cy="1103113"/>
          </a:xfrm>
          <a:prstGeom prst="rect">
            <a:avLst/>
          </a:prstGeom>
        </p:spPr>
      </p:pic>
      <p:pic>
        <p:nvPicPr>
          <p:cNvPr id="17" name="図 16">
            <a:extLst>
              <a:ext uri="{FF2B5EF4-FFF2-40B4-BE49-F238E27FC236}">
                <a16:creationId xmlns:a16="http://schemas.microsoft.com/office/drawing/2014/main" id="{102E9F9B-321E-4DEB-E331-B85B50C4E705}"/>
              </a:ext>
            </a:extLst>
          </p:cNvPr>
          <p:cNvPicPr>
            <a:picLocks noChangeAspect="1"/>
          </p:cNvPicPr>
          <p:nvPr/>
        </p:nvPicPr>
        <p:blipFill>
          <a:blip r:embed="rId12"/>
          <a:stretch>
            <a:fillRect/>
          </a:stretch>
        </p:blipFill>
        <p:spPr>
          <a:xfrm>
            <a:off x="10190584" y="1534497"/>
            <a:ext cx="1672157" cy="1126506"/>
          </a:xfrm>
          <a:prstGeom prst="rect">
            <a:avLst/>
          </a:prstGeom>
        </p:spPr>
      </p:pic>
      <p:pic>
        <p:nvPicPr>
          <p:cNvPr id="19" name="図 18">
            <a:extLst>
              <a:ext uri="{FF2B5EF4-FFF2-40B4-BE49-F238E27FC236}">
                <a16:creationId xmlns:a16="http://schemas.microsoft.com/office/drawing/2014/main" id="{C2F82B94-6A41-2FCA-F289-247BE06C436E}"/>
              </a:ext>
            </a:extLst>
          </p:cNvPr>
          <p:cNvPicPr>
            <a:picLocks noChangeAspect="1"/>
          </p:cNvPicPr>
          <p:nvPr/>
        </p:nvPicPr>
        <p:blipFill>
          <a:blip r:embed="rId10"/>
          <a:stretch>
            <a:fillRect/>
          </a:stretch>
        </p:blipFill>
        <p:spPr>
          <a:xfrm>
            <a:off x="1708496" y="2517647"/>
            <a:ext cx="1048398" cy="911353"/>
          </a:xfrm>
          <a:prstGeom prst="rect">
            <a:avLst/>
          </a:prstGeom>
        </p:spPr>
      </p:pic>
      <p:pic>
        <p:nvPicPr>
          <p:cNvPr id="21" name="図 20">
            <a:extLst>
              <a:ext uri="{FF2B5EF4-FFF2-40B4-BE49-F238E27FC236}">
                <a16:creationId xmlns:a16="http://schemas.microsoft.com/office/drawing/2014/main" id="{A8C95532-0C10-D825-3877-AD0461458070}"/>
              </a:ext>
            </a:extLst>
          </p:cNvPr>
          <p:cNvPicPr>
            <a:picLocks noChangeAspect="1"/>
          </p:cNvPicPr>
          <p:nvPr/>
        </p:nvPicPr>
        <p:blipFill>
          <a:blip r:embed="rId10"/>
          <a:stretch>
            <a:fillRect/>
          </a:stretch>
        </p:blipFill>
        <p:spPr>
          <a:xfrm>
            <a:off x="4053192" y="5736563"/>
            <a:ext cx="1161360" cy="1009549"/>
          </a:xfrm>
          <a:prstGeom prst="rect">
            <a:avLst/>
          </a:prstGeom>
        </p:spPr>
      </p:pic>
      <p:pic>
        <p:nvPicPr>
          <p:cNvPr id="22" name="図 21">
            <a:extLst>
              <a:ext uri="{FF2B5EF4-FFF2-40B4-BE49-F238E27FC236}">
                <a16:creationId xmlns:a16="http://schemas.microsoft.com/office/drawing/2014/main" id="{DAB8AE20-F5F0-5D7F-9D2F-006CF7EADB6D}"/>
              </a:ext>
            </a:extLst>
          </p:cNvPr>
          <p:cNvPicPr>
            <a:picLocks noChangeAspect="1"/>
          </p:cNvPicPr>
          <p:nvPr/>
        </p:nvPicPr>
        <p:blipFill>
          <a:blip r:embed="rId13"/>
          <a:stretch>
            <a:fillRect/>
          </a:stretch>
        </p:blipFill>
        <p:spPr>
          <a:xfrm>
            <a:off x="5289521" y="5929758"/>
            <a:ext cx="698500" cy="825500"/>
          </a:xfrm>
          <a:prstGeom prst="rect">
            <a:avLst/>
          </a:prstGeom>
        </p:spPr>
      </p:pic>
      <p:pic>
        <p:nvPicPr>
          <p:cNvPr id="23" name="図 22">
            <a:extLst>
              <a:ext uri="{FF2B5EF4-FFF2-40B4-BE49-F238E27FC236}">
                <a16:creationId xmlns:a16="http://schemas.microsoft.com/office/drawing/2014/main" id="{13A940CC-5B2E-8802-A655-68F417175C19}"/>
              </a:ext>
            </a:extLst>
          </p:cNvPr>
          <p:cNvPicPr>
            <a:picLocks noChangeAspect="1"/>
          </p:cNvPicPr>
          <p:nvPr/>
        </p:nvPicPr>
        <p:blipFill>
          <a:blip r:embed="rId12"/>
          <a:stretch>
            <a:fillRect/>
          </a:stretch>
        </p:blipFill>
        <p:spPr>
          <a:xfrm>
            <a:off x="6039566" y="5686493"/>
            <a:ext cx="1597682" cy="1076333"/>
          </a:xfrm>
          <a:prstGeom prst="rect">
            <a:avLst/>
          </a:prstGeom>
        </p:spPr>
      </p:pic>
    </p:spTree>
    <p:extLst>
      <p:ext uri="{BB962C8B-B14F-4D97-AF65-F5344CB8AC3E}">
        <p14:creationId xmlns:p14="http://schemas.microsoft.com/office/powerpoint/2010/main" val="2646710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アプリケーション&#10;&#10;自動的に生成された説明">
            <a:extLst>
              <a:ext uri="{FF2B5EF4-FFF2-40B4-BE49-F238E27FC236}">
                <a16:creationId xmlns:a16="http://schemas.microsoft.com/office/drawing/2014/main" id="{59974163-80EA-FF2E-7A9A-AE8AEC103D7C}"/>
              </a:ext>
            </a:extLst>
          </p:cNvPr>
          <p:cNvPicPr>
            <a:picLocks noChangeAspect="1"/>
          </p:cNvPicPr>
          <p:nvPr/>
        </p:nvPicPr>
        <p:blipFill>
          <a:blip r:embed="rId3"/>
          <a:stretch>
            <a:fillRect/>
          </a:stretch>
        </p:blipFill>
        <p:spPr>
          <a:xfrm>
            <a:off x="457202" y="322660"/>
            <a:ext cx="5426764" cy="2903318"/>
          </a:xfrm>
          <a:prstGeom prst="rect">
            <a:avLst/>
          </a:prstGeom>
        </p:spPr>
      </p:pic>
      <p:pic>
        <p:nvPicPr>
          <p:cNvPr id="3074" name="Picture 2">
            <a:extLst>
              <a:ext uri="{FF2B5EF4-FFF2-40B4-BE49-F238E27FC236}">
                <a16:creationId xmlns:a16="http://schemas.microsoft.com/office/drawing/2014/main" id="{3610E7FD-9DE4-222D-BF7D-F18825655C6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5645" y="4058681"/>
            <a:ext cx="5426764" cy="25505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513B683-1D65-BBF2-327A-497D1095D70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034" y="1592997"/>
            <a:ext cx="5426764" cy="352739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54538DC6-C247-A71C-0BF7-BF8535C8EC13}"/>
              </a:ext>
            </a:extLst>
          </p:cNvPr>
          <p:cNvPicPr>
            <a:picLocks noChangeAspect="1"/>
          </p:cNvPicPr>
          <p:nvPr/>
        </p:nvPicPr>
        <p:blipFill>
          <a:blip r:embed="rId6"/>
          <a:stretch>
            <a:fillRect/>
          </a:stretch>
        </p:blipFill>
        <p:spPr>
          <a:xfrm>
            <a:off x="1697727" y="6121565"/>
            <a:ext cx="3022600" cy="698500"/>
          </a:xfrm>
          <a:prstGeom prst="rect">
            <a:avLst/>
          </a:prstGeom>
        </p:spPr>
      </p:pic>
      <p:pic>
        <p:nvPicPr>
          <p:cNvPr id="6" name="図 5">
            <a:extLst>
              <a:ext uri="{FF2B5EF4-FFF2-40B4-BE49-F238E27FC236}">
                <a16:creationId xmlns:a16="http://schemas.microsoft.com/office/drawing/2014/main" id="{AE1DC97E-D30C-173E-A150-FF0F2F21CF70}"/>
              </a:ext>
            </a:extLst>
          </p:cNvPr>
          <p:cNvPicPr>
            <a:picLocks noChangeAspect="1"/>
          </p:cNvPicPr>
          <p:nvPr/>
        </p:nvPicPr>
        <p:blipFill>
          <a:blip r:embed="rId7"/>
          <a:stretch>
            <a:fillRect/>
          </a:stretch>
        </p:blipFill>
        <p:spPr>
          <a:xfrm>
            <a:off x="1995834" y="-26590"/>
            <a:ext cx="2349500" cy="698500"/>
          </a:xfrm>
          <a:prstGeom prst="rect">
            <a:avLst/>
          </a:prstGeom>
        </p:spPr>
      </p:pic>
      <p:pic>
        <p:nvPicPr>
          <p:cNvPr id="7" name="図 6">
            <a:extLst>
              <a:ext uri="{FF2B5EF4-FFF2-40B4-BE49-F238E27FC236}">
                <a16:creationId xmlns:a16="http://schemas.microsoft.com/office/drawing/2014/main" id="{95F78F45-A791-863F-912E-4295C8F04271}"/>
              </a:ext>
            </a:extLst>
          </p:cNvPr>
          <p:cNvPicPr>
            <a:picLocks noChangeAspect="1"/>
          </p:cNvPicPr>
          <p:nvPr/>
        </p:nvPicPr>
        <p:blipFill>
          <a:blip r:embed="rId8"/>
          <a:stretch>
            <a:fillRect/>
          </a:stretch>
        </p:blipFill>
        <p:spPr>
          <a:xfrm>
            <a:off x="8399116" y="1060991"/>
            <a:ext cx="1244600" cy="698500"/>
          </a:xfrm>
          <a:prstGeom prst="rect">
            <a:avLst/>
          </a:prstGeom>
        </p:spPr>
      </p:pic>
      <p:pic>
        <p:nvPicPr>
          <p:cNvPr id="3080" name="Picture 8" descr="ドラゴンボール』フュージョンとは？やり方やエピソード等に迫る！ | ドラゴンボール最強キャラがついに決定！ランキングBEST10">
            <a:extLst>
              <a:ext uri="{FF2B5EF4-FFF2-40B4-BE49-F238E27FC236}">
                <a16:creationId xmlns:a16="http://schemas.microsoft.com/office/drawing/2014/main" id="{451DF4D5-5A64-3F4F-1C77-9A69EF16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7350" y="2355850"/>
            <a:ext cx="37973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24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E411603-19C8-9D38-24C0-72867D83B74A}"/>
              </a:ext>
            </a:extLst>
          </p:cNvPr>
          <p:cNvSpPr txBox="1"/>
          <p:nvPr/>
        </p:nvSpPr>
        <p:spPr>
          <a:xfrm>
            <a:off x="98854" y="860389"/>
            <a:ext cx="12640962" cy="5137222"/>
          </a:xfrm>
          <a:prstGeom prst="rect">
            <a:avLst/>
          </a:prstGeom>
          <a:noFill/>
        </p:spPr>
        <p:txBody>
          <a:bodyPr wrap="square" rtlCol="0">
            <a:spAutoFit/>
          </a:bodyPr>
          <a:lstStyle/>
          <a:p>
            <a:r>
              <a:rPr lang="en-US" altLang="ja-JP" sz="2800" b="1" dirty="0">
                <a:effectLst/>
              </a:rPr>
              <a:t>OP Attestation: </a:t>
            </a:r>
            <a:br>
              <a:rPr lang="en-US" altLang="ja-JP" sz="1600" b="1" dirty="0">
                <a:effectLst/>
              </a:rPr>
            </a:br>
            <a:r>
              <a:rPr lang="en-US" altLang="ja-JP" sz="1600" b="1" dirty="0">
                <a:solidFill>
                  <a:srgbClr val="FF0000"/>
                </a:solidFill>
                <a:effectLst/>
              </a:rPr>
              <a:t>“</a:t>
            </a:r>
            <a:r>
              <a:rPr lang="en-US" altLang="ja-JP" sz="2000" b="1" dirty="0">
                <a:solidFill>
                  <a:srgbClr val="FF0000"/>
                </a:solidFill>
                <a:effectLst/>
              </a:rPr>
              <a:t>Sponsors/Investors” can make attestations about project owners </a:t>
            </a:r>
            <a:r>
              <a:rPr lang="en-US" altLang="ja-JP" sz="1600" b="1" dirty="0">
                <a:effectLst/>
              </a:rPr>
              <a:t>with their Ethereum addresses.</a:t>
            </a:r>
          </a:p>
          <a:p>
            <a:r>
              <a:rPr lang="en-US" altLang="ja-JP" sz="1600" b="1" dirty="0">
                <a:effectLst/>
              </a:rPr>
              <a:t>This process validates the project’s credibility and ensures that only trustworthy projects can receive donations.</a:t>
            </a:r>
          </a:p>
          <a:p>
            <a:br>
              <a:rPr lang="en-US" altLang="ja-JP" sz="1600" b="1" dirty="0">
                <a:effectLst/>
              </a:rPr>
            </a:br>
            <a:endParaRPr lang="en-US" altLang="ja-JP" sz="1600" b="1" dirty="0">
              <a:effectLst/>
            </a:endParaRPr>
          </a:p>
          <a:p>
            <a:r>
              <a:rPr lang="en-US" altLang="ja-JP" sz="2800" b="1" dirty="0" err="1">
                <a:effectLst/>
              </a:rPr>
              <a:t>oSnap</a:t>
            </a:r>
            <a:r>
              <a:rPr lang="en-US" altLang="ja-JP" sz="2800" b="1" dirty="0">
                <a:effectLst/>
              </a:rPr>
              <a:t>: </a:t>
            </a:r>
          </a:p>
          <a:p>
            <a:r>
              <a:rPr lang="en-US" altLang="ja-JP" sz="1600" b="1" dirty="0">
                <a:effectLst/>
              </a:rPr>
              <a:t>Our product leverages </a:t>
            </a:r>
            <a:r>
              <a:rPr lang="en-US" altLang="ja-JP" sz="1600" b="1" dirty="0" err="1">
                <a:effectLst/>
              </a:rPr>
              <a:t>oSnap’s</a:t>
            </a:r>
            <a:r>
              <a:rPr lang="en-US" altLang="ja-JP" sz="1600" b="1" dirty="0">
                <a:effectLst/>
              </a:rPr>
              <a:t> benefits, such as decentralization, security, flexibility, and interoperability, </a:t>
            </a:r>
          </a:p>
          <a:p>
            <a:r>
              <a:rPr lang="en-US" altLang="ja-JP" sz="2000" b="1" dirty="0">
                <a:solidFill>
                  <a:srgbClr val="FF0000"/>
                </a:solidFill>
                <a:effectLst/>
              </a:rPr>
              <a:t>to facilitate an efficient and reliable donation system</a:t>
            </a:r>
            <a:r>
              <a:rPr lang="en-US" altLang="ja-JP" sz="1600" b="1" dirty="0">
                <a:effectLst/>
              </a:rPr>
              <a:t>. </a:t>
            </a:r>
          </a:p>
          <a:p>
            <a:endParaRPr lang="en-US" altLang="ja-JP" sz="1600" b="1" dirty="0">
              <a:effectLst/>
            </a:endParaRPr>
          </a:p>
          <a:p>
            <a:r>
              <a:rPr lang="en-US" altLang="ja-JP" sz="1600" b="1" dirty="0"/>
              <a:t>D</a:t>
            </a:r>
            <a:r>
              <a:rPr lang="en-US" altLang="ja-JP" sz="1600" b="1" dirty="0">
                <a:effectLst/>
              </a:rPr>
              <a:t>onations are </a:t>
            </a:r>
            <a:r>
              <a:rPr lang="en-US" altLang="ja-JP" sz="2400" b="1" dirty="0">
                <a:solidFill>
                  <a:srgbClr val="FF0000"/>
                </a:solidFill>
                <a:effectLst/>
              </a:rPr>
              <a:t>only released when projects “achieve specific milestones”</a:t>
            </a:r>
            <a:endParaRPr lang="en-US" altLang="ja-JP" sz="2000" b="1" dirty="0">
              <a:solidFill>
                <a:srgbClr val="FF0000"/>
              </a:solidFill>
            </a:endParaRPr>
          </a:p>
          <a:p>
            <a:endParaRPr lang="en-US" altLang="ja-JP" sz="2000" b="1" dirty="0">
              <a:solidFill>
                <a:srgbClr val="FF0000"/>
              </a:solidFill>
              <a:effectLst/>
            </a:endParaRPr>
          </a:p>
          <a:p>
            <a:br>
              <a:rPr lang="en-US" altLang="ja-JP" sz="1600" b="1" dirty="0">
                <a:effectLst/>
              </a:rPr>
            </a:br>
            <a:r>
              <a:rPr lang="en-US" altLang="ja-JP" sz="2800" b="1" dirty="0">
                <a:effectLst/>
              </a:rPr>
              <a:t>Gnosis Safe:</a:t>
            </a:r>
          </a:p>
          <a:p>
            <a:r>
              <a:rPr lang="en-US" altLang="ja-JP" sz="1600" b="1" dirty="0">
                <a:effectLst/>
              </a:rPr>
              <a:t>This platform enables secure funds management, </a:t>
            </a:r>
          </a:p>
          <a:p>
            <a:r>
              <a:rPr lang="en-US" altLang="ja-JP" sz="2000" b="1" dirty="0">
                <a:solidFill>
                  <a:srgbClr val="FF0000"/>
                </a:solidFill>
                <a:effectLst/>
              </a:rPr>
              <a:t>ensuring that “donations are safely” held until projects meet their milestones.</a:t>
            </a:r>
          </a:p>
          <a:p>
            <a:endParaRPr kumimoji="1" lang="ja-JP" altLang="en-US" sz="1600" b="1"/>
          </a:p>
        </p:txBody>
      </p:sp>
    </p:spTree>
    <p:extLst>
      <p:ext uri="{BB962C8B-B14F-4D97-AF65-F5344CB8AC3E}">
        <p14:creationId xmlns:p14="http://schemas.microsoft.com/office/powerpoint/2010/main" val="685243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43456557-93CA-96B4-A4E4-2051354FCCCC}"/>
              </a:ext>
            </a:extLst>
          </p:cNvPr>
          <p:cNvPicPr>
            <a:picLocks noChangeAspect="1"/>
          </p:cNvPicPr>
          <p:nvPr/>
        </p:nvPicPr>
        <p:blipFill>
          <a:blip r:embed="rId3"/>
          <a:stretch>
            <a:fillRect/>
          </a:stretch>
        </p:blipFill>
        <p:spPr>
          <a:xfrm>
            <a:off x="417503" y="407774"/>
            <a:ext cx="11356993" cy="5763674"/>
          </a:xfrm>
          <a:prstGeom prst="rect">
            <a:avLst/>
          </a:prstGeom>
          <a:ln>
            <a:noFill/>
          </a:ln>
        </p:spPr>
      </p:pic>
      <p:pic>
        <p:nvPicPr>
          <p:cNvPr id="6" name="図 5">
            <a:extLst>
              <a:ext uri="{FF2B5EF4-FFF2-40B4-BE49-F238E27FC236}">
                <a16:creationId xmlns:a16="http://schemas.microsoft.com/office/drawing/2014/main" id="{54BE8CA1-3849-B32C-AB58-C64622FB66F8}"/>
              </a:ext>
            </a:extLst>
          </p:cNvPr>
          <p:cNvPicPr>
            <a:picLocks noChangeAspect="1"/>
          </p:cNvPicPr>
          <p:nvPr/>
        </p:nvPicPr>
        <p:blipFill>
          <a:blip r:embed="rId4"/>
          <a:stretch>
            <a:fillRect/>
          </a:stretch>
        </p:blipFill>
        <p:spPr>
          <a:xfrm>
            <a:off x="376772" y="6071461"/>
            <a:ext cx="4195291" cy="436183"/>
          </a:xfrm>
          <a:prstGeom prst="rect">
            <a:avLst/>
          </a:prstGeom>
        </p:spPr>
      </p:pic>
      <p:pic>
        <p:nvPicPr>
          <p:cNvPr id="7" name="図 6">
            <a:extLst>
              <a:ext uri="{FF2B5EF4-FFF2-40B4-BE49-F238E27FC236}">
                <a16:creationId xmlns:a16="http://schemas.microsoft.com/office/drawing/2014/main" id="{1600C71C-29BF-9BE2-D51C-D9DEDB028294}"/>
              </a:ext>
            </a:extLst>
          </p:cNvPr>
          <p:cNvPicPr>
            <a:picLocks noChangeAspect="1"/>
          </p:cNvPicPr>
          <p:nvPr/>
        </p:nvPicPr>
        <p:blipFill>
          <a:blip r:embed="rId5"/>
          <a:stretch>
            <a:fillRect/>
          </a:stretch>
        </p:blipFill>
        <p:spPr>
          <a:xfrm>
            <a:off x="5080015" y="6003133"/>
            <a:ext cx="3576595" cy="472867"/>
          </a:xfrm>
          <a:prstGeom prst="rect">
            <a:avLst/>
          </a:prstGeom>
        </p:spPr>
      </p:pic>
      <p:pic>
        <p:nvPicPr>
          <p:cNvPr id="17" name="図 16">
            <a:extLst>
              <a:ext uri="{FF2B5EF4-FFF2-40B4-BE49-F238E27FC236}">
                <a16:creationId xmlns:a16="http://schemas.microsoft.com/office/drawing/2014/main" id="{E81B4F58-7AE3-1F19-409B-FAFF09BBB9CF}"/>
              </a:ext>
            </a:extLst>
          </p:cNvPr>
          <p:cNvPicPr>
            <a:picLocks noChangeAspect="1"/>
          </p:cNvPicPr>
          <p:nvPr/>
        </p:nvPicPr>
        <p:blipFill>
          <a:blip r:embed="rId6"/>
          <a:stretch>
            <a:fillRect/>
          </a:stretch>
        </p:blipFill>
        <p:spPr>
          <a:xfrm>
            <a:off x="3587594" y="3109199"/>
            <a:ext cx="639602" cy="639602"/>
          </a:xfrm>
          <a:prstGeom prst="rect">
            <a:avLst/>
          </a:prstGeom>
        </p:spPr>
      </p:pic>
      <p:pic>
        <p:nvPicPr>
          <p:cNvPr id="2" name="図 1">
            <a:extLst>
              <a:ext uri="{FF2B5EF4-FFF2-40B4-BE49-F238E27FC236}">
                <a16:creationId xmlns:a16="http://schemas.microsoft.com/office/drawing/2014/main" id="{29837D12-BB52-AA65-0866-B6D7A7829624}"/>
              </a:ext>
            </a:extLst>
          </p:cNvPr>
          <p:cNvPicPr>
            <a:picLocks noChangeAspect="1"/>
          </p:cNvPicPr>
          <p:nvPr/>
        </p:nvPicPr>
        <p:blipFill>
          <a:blip r:embed="rId7"/>
          <a:stretch>
            <a:fillRect/>
          </a:stretch>
        </p:blipFill>
        <p:spPr>
          <a:xfrm>
            <a:off x="8949010" y="5868804"/>
            <a:ext cx="2987617" cy="581422"/>
          </a:xfrm>
          <a:prstGeom prst="rect">
            <a:avLst/>
          </a:prstGeom>
        </p:spPr>
      </p:pic>
    </p:spTree>
    <p:extLst>
      <p:ext uri="{BB962C8B-B14F-4D97-AF65-F5344CB8AC3E}">
        <p14:creationId xmlns:p14="http://schemas.microsoft.com/office/powerpoint/2010/main" val="1642268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6585</TotalTime>
  <Words>1153</Words>
  <Application>Microsoft Macintosh PowerPoint</Application>
  <PresentationFormat>ワイド画面</PresentationFormat>
  <Paragraphs>77</Paragraphs>
  <Slides>17</Slides>
  <Notes>16</Notes>
  <HiddenSlides>0</HiddenSlides>
  <MMClips>0</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17</vt:i4>
      </vt:variant>
    </vt:vector>
  </HeadingPairs>
  <TitlesOfParts>
    <vt:vector size="24" baseType="lpstr">
      <vt:lpstr>Söhne</vt:lpstr>
      <vt:lpstr>游ゴシック</vt:lpstr>
      <vt:lpstr>游ゴシック Light</vt:lpstr>
      <vt:lpstr>Arial</vt:lpstr>
      <vt:lpstr>Menlo</vt:lpstr>
      <vt:lpstr>Office テーマ</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大西 恒彰</dc:creator>
  <cp:lastModifiedBy>大西 恒彰</cp:lastModifiedBy>
  <cp:revision>25</cp:revision>
  <dcterms:created xsi:type="dcterms:W3CDTF">2023-04-04T13:10:16Z</dcterms:created>
  <dcterms:modified xsi:type="dcterms:W3CDTF">2023-04-10T06:22:01Z</dcterms:modified>
</cp:coreProperties>
</file>